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887" r:id="rId4"/>
    <p:sldMasterId id="2147483660" r:id="rId5"/>
    <p:sldMasterId id="2147483911" r:id="rId6"/>
    <p:sldMasterId id="2147484039" r:id="rId7"/>
    <p:sldMasterId id="2147484066" r:id="rId8"/>
  </p:sldMasterIdLst>
  <p:notesMasterIdLst>
    <p:notesMasterId r:id="rId54"/>
  </p:notesMasterIdLst>
  <p:handoutMasterIdLst>
    <p:handoutMasterId r:id="rId55"/>
  </p:handoutMasterIdLst>
  <p:sldIdLst>
    <p:sldId id="575" r:id="rId9"/>
    <p:sldId id="582" r:id="rId10"/>
    <p:sldId id="571" r:id="rId11"/>
    <p:sldId id="518" r:id="rId12"/>
    <p:sldId id="562" r:id="rId13"/>
    <p:sldId id="523" r:id="rId14"/>
    <p:sldId id="524" r:id="rId15"/>
    <p:sldId id="517" r:id="rId16"/>
    <p:sldId id="564" r:id="rId17"/>
    <p:sldId id="565" r:id="rId18"/>
    <p:sldId id="566" r:id="rId19"/>
    <p:sldId id="567" r:id="rId20"/>
    <p:sldId id="568" r:id="rId21"/>
    <p:sldId id="569" r:id="rId22"/>
    <p:sldId id="570" r:id="rId23"/>
    <p:sldId id="512" r:id="rId24"/>
    <p:sldId id="549" r:id="rId25"/>
    <p:sldId id="554" r:id="rId26"/>
    <p:sldId id="560" r:id="rId27"/>
    <p:sldId id="553" r:id="rId28"/>
    <p:sldId id="558" r:id="rId29"/>
    <p:sldId id="559" r:id="rId30"/>
    <p:sldId id="552" r:id="rId31"/>
    <p:sldId id="563" r:id="rId32"/>
    <p:sldId id="583" r:id="rId33"/>
    <p:sldId id="584" r:id="rId34"/>
    <p:sldId id="585" r:id="rId35"/>
    <p:sldId id="586" r:id="rId36"/>
    <p:sldId id="587" r:id="rId37"/>
    <p:sldId id="588" r:id="rId38"/>
    <p:sldId id="513" r:id="rId39"/>
    <p:sldId id="547" r:id="rId40"/>
    <p:sldId id="548" r:id="rId41"/>
    <p:sldId id="546" r:id="rId42"/>
    <p:sldId id="527" r:id="rId43"/>
    <p:sldId id="543" r:id="rId44"/>
    <p:sldId id="544" r:id="rId45"/>
    <p:sldId id="542" r:id="rId46"/>
    <p:sldId id="541" r:id="rId47"/>
    <p:sldId id="545" r:id="rId48"/>
    <p:sldId id="515" r:id="rId49"/>
    <p:sldId id="539" r:id="rId50"/>
    <p:sldId id="574" r:id="rId51"/>
    <p:sldId id="531" r:id="rId52"/>
    <p:sldId id="576" r:id="rId53"/>
  </p:sldIdLst>
  <p:sldSz cx="9144000" cy="5143500" type="screen16x9"/>
  <p:notesSz cx="9296400" cy="6858000"/>
  <p:defaultText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12 Tools for Spartan" id="{F0794381-EE01-4139-926B-6294EDCFB039}">
          <p14:sldIdLst>
            <p14:sldId id="575"/>
            <p14:sldId id="582"/>
            <p14:sldId id="571"/>
            <p14:sldId id="518"/>
            <p14:sldId id="562"/>
            <p14:sldId id="523"/>
            <p14:sldId id="524"/>
            <p14:sldId id="517"/>
            <p14:sldId id="564"/>
            <p14:sldId id="565"/>
            <p14:sldId id="566"/>
            <p14:sldId id="567"/>
            <p14:sldId id="568"/>
            <p14:sldId id="569"/>
            <p14:sldId id="570"/>
            <p14:sldId id="512"/>
            <p14:sldId id="549"/>
            <p14:sldId id="554"/>
            <p14:sldId id="560"/>
            <p14:sldId id="553"/>
            <p14:sldId id="558"/>
            <p14:sldId id="559"/>
            <p14:sldId id="552"/>
            <p14:sldId id="563"/>
            <p14:sldId id="583"/>
            <p14:sldId id="584"/>
            <p14:sldId id="585"/>
            <p14:sldId id="586"/>
            <p14:sldId id="587"/>
            <p14:sldId id="588"/>
            <p14:sldId id="513"/>
            <p14:sldId id="547"/>
            <p14:sldId id="548"/>
            <p14:sldId id="546"/>
            <p14:sldId id="527"/>
            <p14:sldId id="543"/>
            <p14:sldId id="544"/>
            <p14:sldId id="542"/>
            <p14:sldId id="541"/>
            <p14:sldId id="545"/>
            <p14:sldId id="515"/>
            <p14:sldId id="539"/>
            <p14:sldId id="574"/>
            <p14:sldId id="531"/>
            <p14:sldId id="576"/>
          </p14:sldIdLst>
        </p14:section>
      </p14:sectionLst>
    </p:ext>
    <p:ext uri="{EFAFB233-063F-42B5-8137-9DF3F51BA10A}">
      <p15:sldGuideLst xmlns:p15="http://schemas.microsoft.com/office/powerpoint/2012/main">
        <p15:guide id="1" orient="horz" pos="3005">
          <p15:clr>
            <a:srgbClr val="A4A3A4"/>
          </p15:clr>
        </p15:guide>
        <p15:guide id="2" orient="horz" pos="1626">
          <p15:clr>
            <a:srgbClr val="A4A3A4"/>
          </p15:clr>
        </p15:guide>
        <p15:guide id="3" orient="horz" pos="238">
          <p15:clr>
            <a:srgbClr val="A4A3A4"/>
          </p15:clr>
        </p15:guide>
        <p15:guide id="4" orient="horz" pos="582">
          <p15:clr>
            <a:srgbClr val="A4A3A4"/>
          </p15:clr>
        </p15:guide>
        <p15:guide id="5" orient="horz" pos="809">
          <p15:clr>
            <a:srgbClr val="A4A3A4"/>
          </p15:clr>
        </p15:guide>
        <p15:guide id="6" pos="5529">
          <p15:clr>
            <a:srgbClr val="A4A3A4"/>
          </p15:clr>
        </p15:guide>
        <p15:guide id="7" pos="2350">
          <p15:clr>
            <a:srgbClr val="A4A3A4"/>
          </p15:clr>
        </p15:guide>
        <p15:guide id="8" pos="1451">
          <p15:clr>
            <a:srgbClr val="A4A3A4"/>
          </p15:clr>
        </p15:guide>
        <p15:guide id="9" pos="2117">
          <p15:clr>
            <a:srgbClr val="A4A3A4"/>
          </p15:clr>
        </p15:guide>
        <p15:guide id="10" pos="4491">
          <p15:clr>
            <a:srgbClr val="A4A3A4"/>
          </p15:clr>
        </p15:guide>
        <p15:guide id="11" pos="3145">
          <p15:clr>
            <a:srgbClr val="A4A3A4"/>
          </p15:clr>
        </p15:guide>
        <p15:guide id="12" pos="236">
          <p15:clr>
            <a:srgbClr val="A4A3A4"/>
          </p15:clr>
        </p15:guide>
        <p15:guide id="13" pos="1726">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7D7"/>
    <a:srgbClr val="000000"/>
    <a:srgbClr val="2C2C2C"/>
    <a:srgbClr val="FFFF00"/>
    <a:srgbClr val="FFFFFF"/>
    <a:srgbClr val="C00000"/>
    <a:srgbClr val="FCFCFC"/>
    <a:srgbClr val="505050"/>
    <a:srgbClr val="FF8C00"/>
    <a:srgbClr val="FFA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2" autoAdjust="0"/>
    <p:restoredTop sz="82595" autoAdjust="0"/>
  </p:normalViewPr>
  <p:slideViewPr>
    <p:cSldViewPr snapToGrid="0" showGuides="1">
      <p:cViewPr varScale="1">
        <p:scale>
          <a:sx n="101" d="100"/>
          <a:sy n="101" d="100"/>
        </p:scale>
        <p:origin x="72" y="1758"/>
      </p:cViewPr>
      <p:guideLst>
        <p:guide orient="horz" pos="3005"/>
        <p:guide orient="horz" pos="1626"/>
        <p:guide orient="horz" pos="238"/>
        <p:guide orient="horz" pos="582"/>
        <p:guide orient="horz" pos="809"/>
        <p:guide pos="5529"/>
        <p:guide pos="2350"/>
        <p:guide pos="1451"/>
        <p:guide pos="2117"/>
        <p:guide pos="4491"/>
        <p:guide pos="3145"/>
        <p:guide pos="236"/>
        <p:guide pos="1726"/>
      </p:guideLst>
    </p:cSldViewPr>
  </p:slideViewPr>
  <p:outlineViewPr>
    <p:cViewPr>
      <p:scale>
        <a:sx n="33" d="100"/>
        <a:sy n="33" d="100"/>
      </p:scale>
      <p:origin x="0" y="4944"/>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79" d="100"/>
          <a:sy n="79" d="100"/>
        </p:scale>
        <p:origin x="-1554" y="-78"/>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42900"/>
          </a:xfrm>
          <a:prstGeom prst="rect">
            <a:avLst/>
          </a:prstGeom>
        </p:spPr>
        <p:txBody>
          <a:bodyPr vert="horz" lIns="91440" tIns="45720" rIns="91440" bIns="45720" rtlCol="0"/>
          <a:lstStyle>
            <a:lvl1pPr algn="r">
              <a:defRPr sz="1200"/>
            </a:lvl1pPr>
          </a:lstStyle>
          <a:p>
            <a:fld id="{352F49DE-D2B6-4303-A51C-652D92620B98}" type="datetimeFigureOut">
              <a:rPr lang="en-US" smtClean="0"/>
              <a:pPr/>
              <a:t>4/24/2015</a:t>
            </a:fld>
            <a:endParaRPr lang="en-US" dirty="0"/>
          </a:p>
        </p:txBody>
      </p:sp>
      <p:sp>
        <p:nvSpPr>
          <p:cNvPr id="4" name="Footer Placeholder 3"/>
          <p:cNvSpPr>
            <a:spLocks noGrp="1"/>
          </p:cNvSpPr>
          <p:nvPr>
            <p:ph type="ftr" sz="quarter" idx="2"/>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513910"/>
            <a:ext cx="4028440" cy="342900"/>
          </a:xfrm>
          <a:prstGeom prst="rect">
            <a:avLst/>
          </a:prstGeom>
        </p:spPr>
        <p:txBody>
          <a:bodyPr vert="horz" lIns="91440" tIns="45720" rIns="91440" bIns="45720" rtlCol="0" anchor="b"/>
          <a:lstStyle>
            <a:lvl1pPr algn="r">
              <a:defRPr sz="1200"/>
            </a:lvl1pPr>
          </a:lstStyle>
          <a:p>
            <a:fld id="{6E97DA9F-12B3-4A96-AB0B-3630F0FC19F9}" type="slidenum">
              <a:rPr lang="en-US" smtClean="0"/>
              <a:pPr/>
              <a:t>‹#›</a:t>
            </a:fld>
            <a:endParaRPr lang="en-US" dirty="0"/>
          </a:p>
        </p:txBody>
      </p:sp>
    </p:spTree>
    <p:extLst>
      <p:ext uri="{BB962C8B-B14F-4D97-AF65-F5344CB8AC3E}">
        <p14:creationId xmlns:p14="http://schemas.microsoft.com/office/powerpoint/2010/main" val="2153073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265809" y="0"/>
            <a:ext cx="4028440" cy="342900"/>
          </a:xfrm>
          <a:prstGeom prst="rect">
            <a:avLst/>
          </a:prstGeom>
        </p:spPr>
        <p:txBody>
          <a:bodyPr vert="horz" lIns="91440" tIns="45720" rIns="91440" bIns="45720" rtlCol="0"/>
          <a:lstStyle>
            <a:lvl1pPr algn="r">
              <a:defRPr sz="1200"/>
            </a:lvl1pPr>
          </a:lstStyle>
          <a:p>
            <a:fld id="{079FBBD1-72EA-4417-9588-9D5CA73F6E55}" type="datetimeFigureOut">
              <a:rPr lang="en-US" smtClean="0"/>
              <a:pPr/>
              <a:t>4/24/2015</a:t>
            </a:fld>
            <a:endParaRPr lang="en-US" dirty="0"/>
          </a:p>
        </p:txBody>
      </p:sp>
      <p:sp>
        <p:nvSpPr>
          <p:cNvPr id="4" name="Slide Image Placeholder 3"/>
          <p:cNvSpPr>
            <a:spLocks noGrp="1" noRot="1" noChangeAspect="1"/>
          </p:cNvSpPr>
          <p:nvPr>
            <p:ph type="sldImg" idx="2"/>
          </p:nvPr>
        </p:nvSpPr>
        <p:spPr>
          <a:xfrm>
            <a:off x="23622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29640" y="3257550"/>
            <a:ext cx="743712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13910"/>
            <a:ext cx="4028440" cy="342900"/>
          </a:xfrm>
          <a:prstGeom prst="rect">
            <a:avLst/>
          </a:prstGeom>
        </p:spPr>
        <p:txBody>
          <a:bodyPr vert="horz" lIns="91440" tIns="45720" rIns="91440" bIns="45720" rtlCol="0" anchor="b"/>
          <a:lstStyle>
            <a:lvl1pPr algn="r">
              <a:defRPr sz="1200"/>
            </a:lvl1pPr>
          </a:lstStyle>
          <a:p>
            <a:fld id="{3AD42FA0-0BBE-438B-BB64-0D199DD69FA0}" type="slidenum">
              <a:rPr lang="en-US" smtClean="0"/>
              <a:pPr/>
              <a:t>‹#›</a:t>
            </a:fld>
            <a:endParaRPr lang="en-US" dirty="0"/>
          </a:p>
        </p:txBody>
      </p:sp>
    </p:spTree>
    <p:extLst>
      <p:ext uri="{BB962C8B-B14F-4D97-AF65-F5344CB8AC3E}">
        <p14:creationId xmlns:p14="http://schemas.microsoft.com/office/powerpoint/2010/main" val="2959567103"/>
      </p:ext>
    </p:extLst>
  </p:cSld>
  <p:clrMap bg1="lt1" tx1="dk1" bg2="lt2" tx2="dk2" accent1="accent1" accent2="accent2" accent3="accent3" accent4="accent4" accent5="accent5" accent6="accent6" hlink="hlink" folHlink="folHlink"/>
  <p:hf hdr="0" ftr="0" dt="0"/>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2" algn="l" defTabSz="914342" rtl="0" eaLnBrk="1" latinLnBrk="0" hangingPunct="1">
      <a:defRPr sz="1200" kern="1200">
        <a:solidFill>
          <a:schemeClr val="tx1"/>
        </a:solidFill>
        <a:latin typeface="+mn-lt"/>
        <a:ea typeface="+mn-ea"/>
        <a:cs typeface="+mn-cs"/>
      </a:defRPr>
    </a:lvl4pPr>
    <a:lvl5pPr marL="1828683" algn="l" defTabSz="914342" rtl="0" eaLnBrk="1" latinLnBrk="0" hangingPunct="1">
      <a:defRPr sz="1200" kern="1200">
        <a:solidFill>
          <a:schemeClr val="tx1"/>
        </a:solidFill>
        <a:latin typeface="+mn-lt"/>
        <a:ea typeface="+mn-ea"/>
        <a:cs typeface="+mn-cs"/>
      </a:defRPr>
    </a:lvl5pPr>
    <a:lvl6pPr marL="2285854" algn="l" defTabSz="914342" rtl="0" eaLnBrk="1" latinLnBrk="0" hangingPunct="1">
      <a:defRPr sz="1200" kern="1200">
        <a:solidFill>
          <a:schemeClr val="tx1"/>
        </a:solidFill>
        <a:latin typeface="+mn-lt"/>
        <a:ea typeface="+mn-ea"/>
        <a:cs typeface="+mn-cs"/>
      </a:defRPr>
    </a:lvl6pPr>
    <a:lvl7pPr marL="2743024" algn="l" defTabSz="914342" rtl="0" eaLnBrk="1" latinLnBrk="0" hangingPunct="1">
      <a:defRPr sz="1200" kern="1200">
        <a:solidFill>
          <a:schemeClr val="tx1"/>
        </a:solidFill>
        <a:latin typeface="+mn-lt"/>
        <a:ea typeface="+mn-ea"/>
        <a:cs typeface="+mn-cs"/>
      </a:defRPr>
    </a:lvl7pPr>
    <a:lvl8pPr marL="3200195" algn="l" defTabSz="914342" rtl="0" eaLnBrk="1" latinLnBrk="0" hangingPunct="1">
      <a:defRPr sz="1200" kern="1200">
        <a:solidFill>
          <a:schemeClr val="tx1"/>
        </a:solidFill>
        <a:latin typeface="+mn-lt"/>
        <a:ea typeface="+mn-ea"/>
        <a:cs typeface="+mn-cs"/>
      </a:defRPr>
    </a:lvl8pPr>
    <a:lvl9pPr marL="3657366"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4/24/2015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2968658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domain image from: https://openclipart.org/detail/2812/soldek</a:t>
            </a:r>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pPr/>
              <a:t>3</a:t>
            </a:fld>
            <a:endParaRPr lang="en-US" dirty="0"/>
          </a:p>
        </p:txBody>
      </p:sp>
    </p:spTree>
    <p:extLst>
      <p:ext uri="{BB962C8B-B14F-4D97-AF65-F5344CB8AC3E}">
        <p14:creationId xmlns:p14="http://schemas.microsoft.com/office/powerpoint/2010/main" val="231342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domain images from:</a:t>
            </a:r>
          </a:p>
          <a:p>
            <a:r>
              <a:rPr lang="en-US" dirty="0" smtClean="0"/>
              <a:t>https://openclipart.org/detail/2812/soldek</a:t>
            </a:r>
          </a:p>
        </p:txBody>
      </p:sp>
      <p:sp>
        <p:nvSpPr>
          <p:cNvPr id="4" name="Slide Number Placeholder 3"/>
          <p:cNvSpPr>
            <a:spLocks noGrp="1"/>
          </p:cNvSpPr>
          <p:nvPr>
            <p:ph type="sldNum" sz="quarter" idx="10"/>
          </p:nvPr>
        </p:nvSpPr>
        <p:spPr/>
        <p:txBody>
          <a:bodyPr/>
          <a:lstStyle/>
          <a:p>
            <a:fld id="{3AD42FA0-0BBE-438B-BB64-0D199DD69FA0}" type="slidenum">
              <a:rPr lang="en-US" smtClean="0"/>
              <a:pPr/>
              <a:t>4</a:t>
            </a:fld>
            <a:endParaRPr lang="en-US" dirty="0"/>
          </a:p>
        </p:txBody>
      </p:sp>
    </p:spTree>
    <p:extLst>
      <p:ext uri="{BB962C8B-B14F-4D97-AF65-F5344CB8AC3E}">
        <p14:creationId xmlns:p14="http://schemas.microsoft.com/office/powerpoint/2010/main" val="304214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Dragon</a:t>
            </a:r>
            <a:r>
              <a:rPr lang="en-US" baseline="0" dirty="0" smtClean="0"/>
              <a:t> from: https://openclipart.org/detail/1057/ddraig</a:t>
            </a:r>
          </a:p>
          <a:p>
            <a:r>
              <a:rPr lang="en-US" baseline="0" dirty="0" smtClean="0"/>
              <a:t>Public domain</a:t>
            </a:r>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pPr/>
              <a:t>7</a:t>
            </a:fld>
            <a:endParaRPr lang="en-US" dirty="0"/>
          </a:p>
        </p:txBody>
      </p:sp>
    </p:spTree>
    <p:extLst>
      <p:ext uri="{BB962C8B-B14F-4D97-AF65-F5344CB8AC3E}">
        <p14:creationId xmlns:p14="http://schemas.microsoft.com/office/powerpoint/2010/main" val="1868757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2" name="Picture 11"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372265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ogo on Backgroun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86855" y="1476658"/>
            <a:ext cx="5928153" cy="215569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91445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064028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363539" y="2089279"/>
            <a:ext cx="6764338"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42202" y="2285902"/>
            <a:ext cx="1335088" cy="286051"/>
          </a:xfrm>
          <a:prstGeom prst="rect">
            <a:avLst/>
          </a:prstGeom>
        </p:spPr>
      </p:pic>
    </p:spTree>
    <p:extLst>
      <p:ext uri="{BB962C8B-B14F-4D97-AF65-F5344CB8AC3E}">
        <p14:creationId xmlns:p14="http://schemas.microsoft.com/office/powerpoint/2010/main" val="598687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363540" y="2089664"/>
            <a:ext cx="8413749"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384525"/>
            <a:ext cx="5895748" cy="385914"/>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6876459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4"/>
            <a:ext cx="6034089" cy="106978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0194102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29730485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8"/>
            <a:ext cx="6692018" cy="35394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13881879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363540" y="1277175"/>
            <a:ext cx="1938338" cy="3109914"/>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2899535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6597687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361950" y="2043914"/>
            <a:ext cx="2999232" cy="105567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36765015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348239"/>
            <a:ext cx="5895748" cy="422200"/>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495310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41010" y="1493435"/>
            <a:ext cx="6020668" cy="21893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8488167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6106262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76960295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_Picture">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smtClean="0"/>
              <a:t>Drag picture to placeholder or click icon to add</a:t>
            </a:r>
            <a:endParaRPr lang="en-US" dirty="0"/>
          </a:p>
        </p:txBody>
      </p:sp>
      <p:sp>
        <p:nvSpPr>
          <p:cNvPr id="10" name="Content Placeholder 5"/>
          <p:cNvSpPr>
            <a:spLocks noGrp="1"/>
          </p:cNvSpPr>
          <p:nvPr>
            <p:ph sz="quarter" idx="12"/>
          </p:nvPr>
        </p:nvSpPr>
        <p:spPr>
          <a:xfrm>
            <a:off x="363539" y="4396622"/>
            <a:ext cx="5895748" cy="373819"/>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3" name="Picture 12"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5392816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_Picture &amp; LG Tex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dirty="0" smtClean="0"/>
              <a:t>Drag picture to placeholder or click icon to add</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89443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lor Shape &amp; Picture Background">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9144000" cy="5143500"/>
          </a:xfrm>
          <a:prstGeom prst="rect">
            <a:avLst/>
          </a:prstGeom>
          <a:solidFill>
            <a:schemeClr val="bg2">
              <a:lumMod val="85000"/>
            </a:schemeClr>
          </a:solidFill>
        </p:spPr>
        <p:txBody>
          <a:bodyPr/>
          <a:lstStyle>
            <a:lvl1pPr marL="0" marR="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smtClean="0"/>
              <a:t>Drag picture to placeholder or click icon to add</a:t>
            </a:r>
          </a:p>
        </p:txBody>
      </p:sp>
      <p:sp>
        <p:nvSpPr>
          <p:cNvPr id="7"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98841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507799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18732648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Shape &amp; White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rgbClr val="505050"/>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99580434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457827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7"/>
            <a:ext cx="5989563" cy="1069780"/>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2575646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4608515"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4984179" y="2394780"/>
            <a:ext cx="377455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3964258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4535487"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3"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389198" y="2394780"/>
            <a:ext cx="411249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40612515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405563026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184175797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7448029" y="4504940"/>
            <a:ext cx="1359932" cy="290340"/>
          </a:xfrm>
          <a:prstGeom prst="rect">
            <a:avLst/>
          </a:prstGeom>
          <a:noFill/>
          <a:ln>
            <a:noFill/>
          </a:ln>
        </p:spPr>
      </p:pic>
      <p:sp>
        <p:nvSpPr>
          <p:cNvPr id="3"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388925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hd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925568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hd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1136984"/>
      </p:ext>
    </p:extLst>
  </p:cSld>
  <p:clrMapOvr>
    <a:masterClrMapping/>
  </p:clrMapOvr>
  <p:transition>
    <p:fade/>
  </p:transition>
  <p:timing>
    <p:tnLst>
      <p:par>
        <p:cTn id="1" dur="indefinite" restart="never" nodeType="tmRoot"/>
      </p:par>
    </p:tn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186681817"/>
      </p:ext>
    </p:extLst>
  </p:cSld>
  <p:clrMapOvr>
    <a:masterClrMapping/>
  </p:clrMapOvr>
  <p:transition>
    <p:fade/>
  </p:transition>
  <p:timing>
    <p:tnLst>
      <p:par>
        <p:cTn id="1" dur="indefinite" restart="never" nodeType="tmRoot"/>
      </p:par>
    </p:tn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smtClean="0"/>
              <a:t>Click to edit Master title style</a:t>
            </a:r>
            <a:endParaRPr lang="en-US" dirty="0"/>
          </a:p>
        </p:txBody>
      </p:sp>
    </p:spTree>
    <p:extLst>
      <p:ext uri="{BB962C8B-B14F-4D97-AF65-F5344CB8AC3E}">
        <p14:creationId xmlns:p14="http://schemas.microsoft.com/office/powerpoint/2010/main" val="122089977"/>
      </p:ext>
    </p:extLst>
  </p:cSld>
  <p:clrMapOvr>
    <a:masterClrMapping/>
  </p:clrMapOvr>
  <p:transition>
    <p:fade/>
  </p:transition>
  <p:timing>
    <p:tnLst>
      <p:par>
        <p:cTn id="1" dur="indefinite" restart="never" nodeType="tmRoot"/>
      </p:par>
    </p:tn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34" indent="-252134">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184631460"/>
      </p:ext>
    </p:extLst>
  </p:cSld>
  <p:clrMapOvr>
    <a:masterClrMapping/>
  </p:clrMapOvr>
  <p:transition>
    <p:fade/>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5510469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45009949"/>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182880" tIns="146304" rIns="182880" bIns="146304" rtlCol="0" anchor="t">
            <a:noAutofit/>
          </a:bodyPr>
          <a:lstStyle>
            <a:lvl1pPr marL="0" indent="0"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3611166"/>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04929148"/>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180451"/>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62" indent="-177428">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81" indent="-252134">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86" rtl="0" eaLnBrk="1" latinLnBrk="0" hangingPunct="1">
              <a:spcBef>
                <a:spcPct val="20000"/>
              </a:spcBef>
              <a:spcAft>
                <a:spcPts val="600"/>
              </a:spcAft>
              <a:buFont typeface="Arial" pitchFamily="34" charset="0"/>
              <a:buNone/>
            </a:pPr>
            <a:r>
              <a:rPr lang="en-US" smtClean="0"/>
              <a:t>Click to edit Master text styles</a:t>
            </a:r>
          </a:p>
          <a:p>
            <a:pPr marL="0" lvl="1" indent="0" algn="l" defTabSz="672186" rtl="0" eaLnBrk="1" latinLnBrk="0" hangingPunct="1">
              <a:spcBef>
                <a:spcPct val="20000"/>
              </a:spcBef>
              <a:spcAft>
                <a:spcPts val="600"/>
              </a:spcAft>
              <a:buFont typeface="Arial" pitchFamily="34" charset="0"/>
              <a:buNone/>
            </a:pPr>
            <a:r>
              <a:rPr lang="en-US" smtClean="0"/>
              <a:t>Second level</a:t>
            </a:r>
          </a:p>
          <a:p>
            <a:pPr marL="0" lvl="2" indent="0" algn="l" defTabSz="672186"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3212950"/>
      </p:ext>
    </p:extLst>
  </p:cSld>
  <p:clrMapOvr>
    <a:masterClrMapping/>
  </p:clrMapOvr>
  <p:transition>
    <p:fade/>
  </p:transition>
  <p:timing>
    <p:tnLst>
      <p:par>
        <p:cT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225840"/>
      </p:ext>
    </p:extLst>
  </p:cSld>
  <p:clrMapOvr>
    <a:masterClrMapping/>
  </p:clrMapOvr>
  <p:transition>
    <p:fade/>
  </p:transition>
  <p:timing>
    <p:tnLst>
      <p:par>
        <p:cTn id="1" dur="indefinite" restart="never" nodeType="tmRoot"/>
      </p:par>
    </p:tn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67232" tIns="33616" rIns="67232" bIns="33616" numCol="1" anchor="t" anchorCtr="0" compatLnSpc="1">
            <a:prstTxWarp prst="textNoShape">
              <a:avLst/>
            </a:prstTxWarp>
          </a:bodyPr>
          <a:lstStyle/>
          <a:p>
            <a:endParaRPr lang="en-US" sz="1324"/>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7448029" y="4504940"/>
            <a:ext cx="1359932" cy="290340"/>
          </a:xfrm>
          <a:prstGeom prst="rect">
            <a:avLst/>
          </a:prstGeom>
          <a:noFill/>
          <a:ln>
            <a:noFill/>
          </a:ln>
        </p:spPr>
      </p:pic>
    </p:spTree>
    <p:extLst>
      <p:ext uri="{BB962C8B-B14F-4D97-AF65-F5344CB8AC3E}">
        <p14:creationId xmlns:p14="http://schemas.microsoft.com/office/powerpoint/2010/main" val="2868354961"/>
      </p:ext>
    </p:extLst>
  </p:cSld>
  <p:clrMapOvr>
    <a:masterClrMapping/>
  </p:clrMapOvr>
  <p:transition>
    <p:fade/>
  </p:transition>
  <p:timing>
    <p:tnLst>
      <p:par>
        <p:cT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a:t>
            </a:r>
            <a:r>
              <a:rPr lang="en-US" sz="515" dirty="0" smtClean="0">
                <a:gradFill>
                  <a:gsLst>
                    <a:gs pos="0">
                      <a:schemeClr val="tx1"/>
                    </a:gs>
                    <a:gs pos="100000">
                      <a:schemeClr val="tx1"/>
                    </a:gs>
                  </a:gsLst>
                  <a:lin ang="5400000" scaled="0"/>
                </a:gradFill>
                <a:cs typeface="Segoe UI" pitchFamily="34" charset="0"/>
              </a:rPr>
              <a:t>2015 </a:t>
            </a:r>
            <a:r>
              <a:rPr lang="en-US" sz="515"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53" y="2314271"/>
            <a:ext cx="2420347" cy="515981"/>
          </a:xfrm>
          <a:prstGeom prst="rect">
            <a:avLst/>
          </a:prstGeom>
        </p:spPr>
      </p:pic>
    </p:spTree>
    <p:extLst>
      <p:ext uri="{BB962C8B-B14F-4D97-AF65-F5344CB8AC3E}">
        <p14:creationId xmlns:p14="http://schemas.microsoft.com/office/powerpoint/2010/main" val="1160620394"/>
      </p:ext>
    </p:extLst>
  </p:cSld>
  <p:clrMapOvr>
    <a:masterClrMapping/>
  </p:clrMapOvr>
  <p:transition>
    <p:fade/>
  </p:transition>
  <p:timing>
    <p:tnLst>
      <p:par>
        <p:cTn id="1" dur="indefinite" restart="never" nodeType="tmRoot"/>
      </p:par>
    </p:tn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83882131"/>
      </p:ext>
    </p:extLst>
  </p:cSld>
  <p:clrMapOvr>
    <a:masterClrMapping/>
  </p:clrMapOvr>
  <p:transition>
    <p:fade/>
  </p:transition>
  <p:timing>
    <p:tnLst>
      <p:par>
        <p:cTn id="1" dur="indefinite" restart="never" nodeType="tmRoot"/>
      </p:par>
    </p:tn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80543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946260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wrap="square" lIns="0" tIns="137160" rIns="0" bIns="0" anchor="ctr">
            <a:spAutoFit/>
          </a:bodyPr>
          <a:lstStyle>
            <a:lvl1pPr>
              <a:lnSpc>
                <a:spcPct val="95000"/>
              </a:lnSpc>
              <a:spcBef>
                <a:spcPts val="0"/>
              </a:spcBef>
              <a:spcAft>
                <a:spcPts val="1200"/>
              </a:spcAft>
              <a:defRPr sz="2400">
                <a:solidFill>
                  <a:srgbClr val="FFFFFF"/>
                </a:solidFill>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lvl="0"/>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339658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52108797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2818974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57082902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8493569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3224971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11778890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64319576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8738743"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082764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39547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91304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vert="horz" wrap="square" lIns="0" tIns="137160" rIns="0" bIns="0" rtlCol="0" anchor="ctr">
            <a:spAutoFit/>
          </a:bodyPr>
          <a:lstStyle>
            <a:lvl1pPr>
              <a:defRPr lang="en-US" dirty="0" smtClean="0"/>
            </a:lvl1pPr>
          </a:lstStyle>
          <a:p>
            <a:pPr lvl="0">
              <a:spcAft>
                <a:spcPts val="1200"/>
              </a:spcAft>
            </a:pPr>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6200311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6862190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smtClean="0"/>
              <a:t>Click to edit Master title style</a:t>
            </a:r>
            <a:endParaRPr lang="en-US" dirty="0"/>
          </a:p>
        </p:txBody>
      </p:sp>
    </p:spTree>
    <p:extLst>
      <p:ext uri="{BB962C8B-B14F-4D97-AF65-F5344CB8AC3E}">
        <p14:creationId xmlns:p14="http://schemas.microsoft.com/office/powerpoint/2010/main" val="13381554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a:defRPr kumimoji="0" lang="en-US" sz="1765"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buFont typeface="Arial" pitchFamily="34" charset="0"/>
              <a:buNone/>
              <a:tabLst/>
              <a:defRPr/>
            </a:pPr>
            <a:r>
              <a:rPr lang="en-US" smtClean="0"/>
              <a:t>Click to edit Master text styles</a:t>
            </a:r>
          </a:p>
        </p:txBody>
      </p:sp>
    </p:spTree>
    <p:extLst>
      <p:ext uri="{BB962C8B-B14F-4D97-AF65-F5344CB8AC3E}">
        <p14:creationId xmlns:p14="http://schemas.microsoft.com/office/powerpoint/2010/main" val="76943048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a:lnSpc>
                <a:spcPct val="95000"/>
              </a:lnSpc>
              <a:spcBef>
                <a:spcPts val="0"/>
              </a:spcBef>
              <a:spcAft>
                <a:spcPts val="1200"/>
              </a:spcAft>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320831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182880" tIns="146304" rIns="182880" bIns="146304" rtlCol="0" anchor="t">
            <a:noAutofit/>
          </a:bodyPr>
          <a:lstStyle>
            <a:lvl1pPr marL="0" indent="0"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8587137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a:defRPr lang="en-US" sz="2647"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674122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180451"/>
          </a:xfrm>
        </p:spPr>
        <p:txBody>
          <a:bodyPr>
            <a:spAutoFit/>
          </a:bodyPr>
          <a:lstStyle>
            <a:lvl1pPr>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429562" indent="-177428">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420181" indent="-252134">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86" rtl="0" eaLnBrk="1" latinLnBrk="0" hangingPunct="1">
              <a:spcBef>
                <a:spcPct val="20000"/>
              </a:spcBef>
              <a:spcAft>
                <a:spcPts val="600"/>
              </a:spcAft>
              <a:buFont typeface="Arial" pitchFamily="34" charset="0"/>
              <a:buNone/>
            </a:pPr>
            <a:r>
              <a:rPr lang="en-US" smtClean="0"/>
              <a:t>Click to edit Master text styles</a:t>
            </a:r>
          </a:p>
          <a:p>
            <a:pPr marL="0" lvl="1" indent="0" algn="l" defTabSz="672186" rtl="0" eaLnBrk="1" latinLnBrk="0" hangingPunct="1">
              <a:spcBef>
                <a:spcPct val="20000"/>
              </a:spcBef>
              <a:spcAft>
                <a:spcPts val="600"/>
              </a:spcAft>
              <a:buFont typeface="Arial" pitchFamily="34" charset="0"/>
              <a:buNone/>
            </a:pPr>
            <a:r>
              <a:rPr lang="en-US" smtClean="0"/>
              <a:t>Second level</a:t>
            </a:r>
          </a:p>
          <a:p>
            <a:pPr marL="0" lvl="2" indent="0" algn="l" defTabSz="672186"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77939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015300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88076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364611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584321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8331039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352426" y="1696857"/>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3464986" y="1692240"/>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5962649" y="1692825"/>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1621372" y="1692101"/>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11"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28796290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6.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6.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3"/>
            <a:ext cx="5962651" cy="117134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noChangeArrowheads="1"/>
          </p:cNvPicPr>
          <p:nvPr userDrawn="1"/>
        </p:nvPicPr>
        <p:blipFill>
          <a:blip r:embed="rId13"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11469495"/>
      </p:ext>
    </p:extLst>
  </p:cSld>
  <p:clrMap bg1="lt1" tx1="dk1" bg2="lt2" tx2="dk2" accent1="accent1" accent2="accent2" accent3="accent3" accent4="accent4" accent5="accent5" accent6="accent6" hlink="hlink" folHlink="folHlink"/>
  <p:sldLayoutIdLst>
    <p:sldLayoutId id="2147483889" r:id="rId1"/>
    <p:sldLayoutId id="2147483892" r:id="rId2"/>
    <p:sldLayoutId id="2147483974" r:id="rId3"/>
    <p:sldLayoutId id="2147483897" r:id="rId4"/>
    <p:sldLayoutId id="2147483959" r:id="rId5"/>
    <p:sldLayoutId id="2147483972" r:id="rId6"/>
    <p:sldLayoutId id="2147483957" r:id="rId7"/>
    <p:sldLayoutId id="2147483981" r:id="rId8"/>
    <p:sldLayoutId id="2147483961" r:id="rId9"/>
    <p:sldLayoutId id="2147483909" r:id="rId10"/>
    <p:sldLayoutId id="2147483979" r:id="rId11"/>
  </p:sldLayoutIdLst>
  <p:timing>
    <p:tnLst>
      <p:par>
        <p:cTn id="1" dur="indefinite" restart="never" nodeType="tmRoot"/>
      </p:par>
    </p:tnLst>
  </p:timing>
  <p:hf hdr="0" dt="0"/>
  <p:txStyles>
    <p:titleStyle>
      <a:lvl1pPr algn="l" defTabSz="914342" rtl="0" eaLnBrk="1" latinLnBrk="0" hangingPunct="1">
        <a:spcBef>
          <a:spcPct val="0"/>
        </a:spcBef>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defRPr lang="en-US" sz="2400" b="0" kern="1200" cap="none" baseline="0" dirty="0" smtClean="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77175"/>
            <a:ext cx="1939396" cy="3109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2743201" y="1277176"/>
            <a:ext cx="6034089" cy="106978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7764232"/>
      </p:ext>
    </p:extLst>
  </p:cSld>
  <p:clrMap bg1="lt1" tx1="dk1" bg2="lt2" tx2="dk2" accent1="accent1" accent2="accent2" accent3="accent3" accent4="accent4" accent5="accent5" accent6="accent6" hlink="hlink" folHlink="folHlink"/>
  <p:sldLayoutIdLst>
    <p:sldLayoutId id="2147483662" r:id="rId1"/>
    <p:sldLayoutId id="2147483870" r:id="rId2"/>
    <p:sldLayoutId id="2147483868" r:id="rId3"/>
    <p:sldLayoutId id="2147483948" r:id="rId4"/>
    <p:sldLayoutId id="2147483869" r:id="rId5"/>
    <p:sldLayoutId id="2147483665" r:id="rId6"/>
    <p:sldLayoutId id="2147483748" r:id="rId7"/>
    <p:sldLayoutId id="2147483932" r:id="rId8"/>
    <p:sldLayoutId id="2147483762" r:id="rId9"/>
    <p:sldLayoutId id="2147483978" r:id="rId10"/>
    <p:sldLayoutId id="2147483983"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a:solidFill>
            <a:srgbClr val="505050"/>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rgbClr val="505050"/>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0"/>
            <a:ext cx="5962651" cy="310991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6579617"/>
      </p:ext>
    </p:extLst>
  </p:cSld>
  <p:clrMap bg1="lt1" tx1="dk1" bg2="lt2" tx2="dk2" accent1="accent1" accent2="accent2" accent3="accent3" accent4="accent4" accent5="accent5" accent6="accent6" hlink="hlink" folHlink="folHlink"/>
  <p:sldLayoutIdLst>
    <p:sldLayoutId id="2147483730" r:id="rId1"/>
    <p:sldLayoutId id="2147483872" r:id="rId2"/>
    <p:sldLayoutId id="2147483906" r:id="rId3"/>
    <p:sldLayoutId id="2147483933" r:id="rId4"/>
    <p:sldLayoutId id="2147483973" r:id="rId5"/>
    <p:sldLayoutId id="2147483951" r:id="rId6"/>
    <p:sldLayoutId id="2147483943" r:id="rId7"/>
    <p:sldLayoutId id="2147483970" r:id="rId8"/>
    <p:sldLayoutId id="2147483971" r:id="rId9"/>
    <p:sldLayoutId id="2147483980" r:id="rId10"/>
    <p:sldLayoutId id="2147483982"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57847284"/>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7" r:id="rId17"/>
    <p:sldLayoutId id="2147484058" r:id="rId18"/>
    <p:sldLayoutId id="2147484059" r:id="rId19"/>
    <p:sldLayoutId id="2147484060" r:id="rId20"/>
    <p:sldLayoutId id="2147484061" r:id="rId21"/>
    <p:sldLayoutId id="2147484062" r:id="rId22"/>
    <p:sldLayoutId id="2147484064" r:id="rId23"/>
  </p:sldLayoutIdLst>
  <p:transition>
    <p:fade/>
  </p:transition>
  <p:timing>
    <p:tnLst>
      <p:par>
        <p:cTn id="1" dur="indefinite" restart="never" nodeType="tmRoot"/>
      </p:par>
    </p:tnLst>
  </p:timing>
  <p:hf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943693206"/>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3.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3.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97781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09993" y="187325"/>
            <a:ext cx="6716102" cy="4311650"/>
          </a:xfrm>
        </p:spPr>
      </p:pic>
      <p:sp>
        <p:nvSpPr>
          <p:cNvPr id="8" name="Text Placeholder 7"/>
          <p:cNvSpPr>
            <a:spLocks noGrp="1"/>
          </p:cNvSpPr>
          <p:nvPr>
            <p:ph type="body" sz="quarter" idx="15"/>
          </p:nvPr>
        </p:nvSpPr>
        <p:spPr/>
        <p:txBody>
          <a:bodyPr/>
          <a:lstStyle/>
          <a:p>
            <a:pPr marL="0" indent="0">
              <a:buNone/>
            </a:pPr>
            <a:r>
              <a:rPr lang="en-US" dirty="0" smtClean="0"/>
              <a:t>Located at: C:\Windows\System32\F12\F12Chooser.exe</a:t>
            </a:r>
            <a:endParaRPr lang="en-US" dirty="0"/>
          </a:p>
        </p:txBody>
      </p:sp>
    </p:spTree>
    <p:extLst>
      <p:ext uri="{BB962C8B-B14F-4D97-AF65-F5344CB8AC3E}">
        <p14:creationId xmlns:p14="http://schemas.microsoft.com/office/powerpoint/2010/main" val="201323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617897" y="187325"/>
            <a:ext cx="6100294" cy="4311650"/>
          </a:xfrm>
        </p:spPr>
      </p:pic>
      <p:sp>
        <p:nvSpPr>
          <p:cNvPr id="3" name="Text Placeholder 2"/>
          <p:cNvSpPr>
            <a:spLocks noGrp="1"/>
          </p:cNvSpPr>
          <p:nvPr>
            <p:ph type="body" sz="quarter" idx="15"/>
          </p:nvPr>
        </p:nvSpPr>
        <p:spPr/>
        <p:txBody>
          <a:bodyPr/>
          <a:lstStyle/>
          <a:p>
            <a:pPr marL="0" indent="0">
              <a:buNone/>
            </a:pPr>
            <a:r>
              <a:rPr lang="en-US" dirty="0" smtClean="0"/>
              <a:t>Launch the app you want to debug (</a:t>
            </a:r>
            <a:r>
              <a:rPr lang="en-US" dirty="0" err="1" smtClean="0"/>
              <a:t>winforms</a:t>
            </a:r>
            <a:r>
              <a:rPr lang="en-US" dirty="0" smtClean="0"/>
              <a:t>, win32, </a:t>
            </a:r>
            <a:r>
              <a:rPr lang="en-US" dirty="0" err="1" smtClean="0"/>
              <a:t>wpf</a:t>
            </a:r>
            <a:r>
              <a:rPr lang="en-US" dirty="0" smtClean="0"/>
              <a:t>)</a:t>
            </a:r>
            <a:endParaRPr lang="en-US" dirty="0"/>
          </a:p>
        </p:txBody>
      </p:sp>
    </p:spTree>
    <p:extLst>
      <p:ext uri="{BB962C8B-B14F-4D97-AF65-F5344CB8AC3E}">
        <p14:creationId xmlns:p14="http://schemas.microsoft.com/office/powerpoint/2010/main" val="117649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86250" y="214015"/>
            <a:ext cx="6363588" cy="4258269"/>
          </a:xfrm>
        </p:spPr>
      </p:pic>
      <p:sp>
        <p:nvSpPr>
          <p:cNvPr id="3" name="Text Placeholder 2"/>
          <p:cNvSpPr>
            <a:spLocks noGrp="1"/>
          </p:cNvSpPr>
          <p:nvPr>
            <p:ph type="body" sz="quarter" idx="15"/>
          </p:nvPr>
        </p:nvSpPr>
        <p:spPr/>
        <p:txBody>
          <a:bodyPr/>
          <a:lstStyle/>
          <a:p>
            <a:pPr marL="0" indent="0">
              <a:buNone/>
            </a:pPr>
            <a:r>
              <a:rPr lang="en-US" dirty="0" smtClean="0"/>
              <a:t>You’ll get something like this with a tile for each app you can debug</a:t>
            </a:r>
            <a:endParaRPr lang="en-US" dirty="0"/>
          </a:p>
        </p:txBody>
      </p:sp>
    </p:spTree>
    <p:extLst>
      <p:ext uri="{BB962C8B-B14F-4D97-AF65-F5344CB8AC3E}">
        <p14:creationId xmlns:p14="http://schemas.microsoft.com/office/powerpoint/2010/main" val="36657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3" name="Text Placeholder 2"/>
          <p:cNvSpPr>
            <a:spLocks noGrp="1"/>
          </p:cNvSpPr>
          <p:nvPr>
            <p:ph type="body" sz="quarter" idx="15"/>
          </p:nvPr>
        </p:nvSpPr>
        <p:spPr/>
        <p:txBody>
          <a:bodyPr/>
          <a:lstStyle/>
          <a:p>
            <a:pPr marL="0" indent="0">
              <a:buNone/>
            </a:pPr>
            <a:r>
              <a:rPr lang="en-US" dirty="0" smtClean="0"/>
              <a:t>Launches F12 against the app…</a:t>
            </a:r>
            <a:endParaRPr lang="en-US" dirty="0"/>
          </a:p>
        </p:txBody>
      </p:sp>
    </p:spTree>
    <p:extLst>
      <p:ext uri="{BB962C8B-B14F-4D97-AF65-F5344CB8AC3E}">
        <p14:creationId xmlns:p14="http://schemas.microsoft.com/office/powerpoint/2010/main" val="2315592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36651" y="187325"/>
            <a:ext cx="5462785" cy="4311650"/>
          </a:xfrm>
        </p:spPr>
      </p:pic>
      <p:sp>
        <p:nvSpPr>
          <p:cNvPr id="3" name="Text Placeholder 2"/>
          <p:cNvSpPr>
            <a:spLocks noGrp="1"/>
          </p:cNvSpPr>
          <p:nvPr>
            <p:ph type="body" sz="quarter" idx="15"/>
          </p:nvPr>
        </p:nvSpPr>
        <p:spPr>
          <a:xfrm>
            <a:off x="53496" y="4549775"/>
            <a:ext cx="8402638" cy="546100"/>
          </a:xfrm>
        </p:spPr>
        <p:txBody>
          <a:bodyPr/>
          <a:lstStyle/>
          <a:p>
            <a:pPr marL="0" indent="0">
              <a:buNone/>
            </a:pPr>
            <a:r>
              <a:rPr lang="en-US" dirty="0" smtClean="0"/>
              <a:t>Works for </a:t>
            </a:r>
            <a:r>
              <a:rPr lang="en-US" b="1" dirty="0" smtClean="0"/>
              <a:t>Project Spartan </a:t>
            </a:r>
            <a:r>
              <a:rPr lang="en-US" dirty="0" smtClean="0"/>
              <a:t>too! </a:t>
            </a:r>
            <a:endParaRPr lang="en-US" dirty="0"/>
          </a:p>
          <a:p>
            <a:pPr marL="0" indent="0">
              <a:buNone/>
            </a:pPr>
            <a:r>
              <a:rPr lang="en-US" sz="1050" dirty="0" smtClean="0"/>
              <a:t>It’s </a:t>
            </a:r>
            <a:r>
              <a:rPr lang="en-US" sz="1050" dirty="0" smtClean="0"/>
              <a:t>going to be your best bet for the preview </a:t>
            </a:r>
            <a:r>
              <a:rPr lang="en-US" sz="1050" dirty="0" smtClean="0"/>
              <a:t>flight</a:t>
            </a:r>
            <a:endParaRPr lang="en-US" sz="1050" dirty="0"/>
          </a:p>
        </p:txBody>
      </p:sp>
    </p:spTree>
    <p:extLst>
      <p:ext uri="{BB962C8B-B14F-4D97-AF65-F5344CB8AC3E}">
        <p14:creationId xmlns:p14="http://schemas.microsoft.com/office/powerpoint/2010/main" val="2440619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en-US"/>
          </a:p>
        </p:txBody>
      </p:sp>
      <p:sp>
        <p:nvSpPr>
          <p:cNvPr id="3" name="Text Placeholder 2"/>
          <p:cNvSpPr>
            <a:spLocks noGrp="1"/>
          </p:cNvSpPr>
          <p:nvPr>
            <p:ph type="body" sz="quarter" idx="15"/>
          </p:nvPr>
        </p:nvSpPr>
        <p:spPr/>
        <p:txBody>
          <a:bodyPr/>
          <a:lstStyle/>
          <a:p>
            <a:pPr marL="0" indent="0">
              <a:buNone/>
            </a:pPr>
            <a:r>
              <a:rPr lang="en-US" dirty="0" smtClean="0"/>
              <a:t>F12 Chooser also works against apps that multiple web instances</a:t>
            </a:r>
            <a:endParaRPr lang="en-US" dirty="0"/>
          </a:p>
        </p:txBody>
      </p:sp>
    </p:spTree>
    <p:extLst>
      <p:ext uri="{BB962C8B-B14F-4D97-AF65-F5344CB8AC3E}">
        <p14:creationId xmlns:p14="http://schemas.microsoft.com/office/powerpoint/2010/main" val="218035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68106"/>
            <a:ext cx="3799072" cy="407291"/>
          </a:xfrm>
        </p:spPr>
        <p:txBody>
          <a:bodyPr/>
          <a:lstStyle/>
          <a:p>
            <a:pPr marL="0" indent="0">
              <a:buNone/>
            </a:pPr>
            <a:r>
              <a:rPr lang="en-US" dirty="0" smtClean="0"/>
              <a:t>New </a:t>
            </a:r>
            <a:r>
              <a:rPr lang="en-US" dirty="0"/>
              <a:t>n</a:t>
            </a:r>
            <a:r>
              <a:rPr lang="en-US" dirty="0" smtClean="0"/>
              <a:t>etwork tool</a:t>
            </a:r>
            <a:endParaRPr lang="en-US" dirty="0"/>
          </a:p>
        </p:txBody>
      </p:sp>
    </p:spTree>
    <p:extLst>
      <p:ext uri="{BB962C8B-B14F-4D97-AF65-F5344CB8AC3E}">
        <p14:creationId xmlns:p14="http://schemas.microsoft.com/office/powerpoint/2010/main" val="3041248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a:xfrm>
            <a:off x="53496" y="4540250"/>
            <a:ext cx="8402638" cy="546100"/>
          </a:xfrm>
        </p:spPr>
        <p:txBody>
          <a:bodyPr/>
          <a:lstStyle/>
          <a:p>
            <a:pPr marL="0" indent="0">
              <a:buNone/>
            </a:pPr>
            <a:r>
              <a:rPr lang="en-US" dirty="0" smtClean="0"/>
              <a:t>Brand new tool</a:t>
            </a:r>
          </a:p>
          <a:p>
            <a:pPr marL="0" indent="0">
              <a:buNone/>
            </a:pPr>
            <a:r>
              <a:rPr lang="en-US" sz="1200" dirty="0" smtClean="0"/>
              <a:t>built </a:t>
            </a:r>
            <a:r>
              <a:rPr lang="en-US" sz="1200" dirty="0" smtClean="0"/>
              <a:t>in HTML &amp; </a:t>
            </a:r>
            <a:r>
              <a:rPr lang="en-US" sz="1200" dirty="0" smtClean="0"/>
              <a:t>TypeScript</a:t>
            </a:r>
            <a:endParaRPr lang="en-US" sz="1200" dirty="0" smtClean="0"/>
          </a:p>
        </p:txBody>
      </p:sp>
    </p:spTree>
    <p:extLst>
      <p:ext uri="{BB962C8B-B14F-4D97-AF65-F5344CB8AC3E}">
        <p14:creationId xmlns:p14="http://schemas.microsoft.com/office/powerpoint/2010/main" val="3457945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Recording start by default</a:t>
            </a:r>
          </a:p>
        </p:txBody>
      </p:sp>
    </p:spTree>
    <p:extLst>
      <p:ext uri="{BB962C8B-B14F-4D97-AF65-F5344CB8AC3E}">
        <p14:creationId xmlns:p14="http://schemas.microsoft.com/office/powerpoint/2010/main" val="2991607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Search all network data</a:t>
            </a:r>
          </a:p>
        </p:txBody>
      </p:sp>
    </p:spTree>
    <p:extLst>
      <p:ext uri="{BB962C8B-B14F-4D97-AF65-F5344CB8AC3E}">
        <p14:creationId xmlns:p14="http://schemas.microsoft.com/office/powerpoint/2010/main" val="2869698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en-US" dirty="0" smtClean="0"/>
              <a:t>&lt;Insert Session Code Here&gt;</a:t>
            </a:r>
            <a:endParaRPr lang="en-US" dirty="0"/>
          </a:p>
        </p:txBody>
      </p:sp>
      <p:sp>
        <p:nvSpPr>
          <p:cNvPr id="2" name="Title 1"/>
          <p:cNvSpPr>
            <a:spLocks noGrp="1"/>
          </p:cNvSpPr>
          <p:nvPr>
            <p:ph type="title"/>
          </p:nvPr>
        </p:nvSpPr>
        <p:spPr/>
        <p:txBody>
          <a:bodyPr/>
          <a:lstStyle/>
          <a:p>
            <a:r>
              <a:rPr lang="en-US" dirty="0" smtClean="0"/>
              <a:t>What’s new in F12 </a:t>
            </a:r>
            <a:r>
              <a:rPr lang="en-US" smtClean="0"/>
              <a:t>for Project Spartan</a:t>
            </a:r>
            <a:endParaRPr lang="en-US" dirty="0"/>
          </a:p>
        </p:txBody>
      </p:sp>
      <p:sp>
        <p:nvSpPr>
          <p:cNvPr id="3" name="Subtitle 2"/>
          <p:cNvSpPr>
            <a:spLocks noGrp="1"/>
          </p:cNvSpPr>
          <p:nvPr>
            <p:ph type="body" sz="quarter" idx="13"/>
          </p:nvPr>
        </p:nvSpPr>
        <p:spPr>
          <a:xfrm>
            <a:off x="201976" y="226212"/>
            <a:ext cx="4850084" cy="1120307"/>
          </a:xfrm>
        </p:spPr>
        <p:txBody>
          <a:bodyPr/>
          <a:lstStyle/>
          <a:p>
            <a:r>
              <a:rPr lang="en-US" sz="1800" dirty="0" smtClean="0"/>
              <a:t>Andy Sterland</a:t>
            </a:r>
          </a:p>
          <a:p>
            <a:r>
              <a:rPr lang="en-US" sz="1400" dirty="0" smtClean="0"/>
              <a:t>@</a:t>
            </a:r>
            <a:r>
              <a:rPr lang="en-US" sz="1400" dirty="0" err="1" smtClean="0"/>
              <a:t>AndySterland</a:t>
            </a:r>
            <a:r>
              <a:rPr lang="en-US" sz="1400" dirty="0" smtClean="0"/>
              <a:t> | Andy.Sterland@microsoft.com</a:t>
            </a:r>
            <a:endParaRPr lang="en-US" sz="1400" dirty="0"/>
          </a:p>
          <a:p>
            <a:r>
              <a:rPr lang="en-US" sz="1000" dirty="0"/>
              <a:t>Senior Program Manager, Visual Studio, Web </a:t>
            </a:r>
            <a:r>
              <a:rPr lang="en-US" sz="1000" dirty="0" smtClean="0"/>
              <a:t>Diagnostics</a:t>
            </a:r>
          </a:p>
          <a:p>
            <a:r>
              <a:rPr lang="en-US" sz="1000" dirty="0" smtClean="0"/>
              <a:t>Making Your Web Site Rock with F12 </a:t>
            </a:r>
            <a:endParaRPr lang="en-US" sz="1000" dirty="0"/>
          </a:p>
        </p:txBody>
      </p:sp>
      <p:pic>
        <p:nvPicPr>
          <p:cNvPr id="5" name="Picture 4"/>
          <p:cNvPicPr>
            <a:picLocks noChangeAspect="1"/>
          </p:cNvPicPr>
          <p:nvPr/>
        </p:nvPicPr>
        <p:blipFill>
          <a:blip r:embed="rId3"/>
          <a:stretch>
            <a:fillRect/>
          </a:stretch>
        </p:blipFill>
        <p:spPr>
          <a:xfrm>
            <a:off x="7820992" y="117640"/>
            <a:ext cx="1121079" cy="1121079"/>
          </a:xfrm>
          <a:prstGeom prst="rect">
            <a:avLst/>
          </a:prstGeom>
        </p:spPr>
      </p:pic>
    </p:spTree>
    <p:extLst>
      <p:ext uri="{BB962C8B-B14F-4D97-AF65-F5344CB8AC3E}">
        <p14:creationId xmlns:p14="http://schemas.microsoft.com/office/powerpoint/2010/main" val="100970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Pretty printing for common file types (including JSON!)</a:t>
            </a:r>
          </a:p>
        </p:txBody>
      </p:sp>
    </p:spTree>
    <p:extLst>
      <p:ext uri="{BB962C8B-B14F-4D97-AF65-F5344CB8AC3E}">
        <p14:creationId xmlns:p14="http://schemas.microsoft.com/office/powerpoint/2010/main" val="366546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b="1" dirty="0" smtClean="0"/>
              <a:t>New</a:t>
            </a:r>
            <a:r>
              <a:rPr lang="en-US" dirty="0" smtClean="0"/>
              <a:t>: Type filtering</a:t>
            </a:r>
          </a:p>
        </p:txBody>
      </p:sp>
    </p:spTree>
    <p:extLst>
      <p:ext uri="{BB962C8B-B14F-4D97-AF65-F5344CB8AC3E}">
        <p14:creationId xmlns:p14="http://schemas.microsoft.com/office/powerpoint/2010/main" val="1694506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Download initiator</a:t>
            </a:r>
          </a:p>
        </p:txBody>
      </p:sp>
    </p:spTree>
    <p:extLst>
      <p:ext uri="{BB962C8B-B14F-4D97-AF65-F5344CB8AC3E}">
        <p14:creationId xmlns:p14="http://schemas.microsoft.com/office/powerpoint/2010/main" val="1788144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pPr marL="0" indent="0">
              <a:buNone/>
            </a:pPr>
            <a:r>
              <a:rPr lang="en-US" dirty="0" smtClean="0"/>
              <a:t>Export to HAR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648" y="811458"/>
            <a:ext cx="5820587" cy="3381847"/>
          </a:xfrm>
          <a:prstGeom prst="rect">
            <a:avLst/>
          </a:prstGeom>
        </p:spPr>
      </p:pic>
    </p:spTree>
    <p:extLst>
      <p:ext uri="{BB962C8B-B14F-4D97-AF65-F5344CB8AC3E}">
        <p14:creationId xmlns:p14="http://schemas.microsoft.com/office/powerpoint/2010/main" val="39829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06650" y="187325"/>
            <a:ext cx="5522787" cy="4311650"/>
          </a:xfrm>
        </p:spPr>
      </p:pic>
      <p:sp>
        <p:nvSpPr>
          <p:cNvPr id="3" name="Text Placeholder 2"/>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6639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3" name="Text Placeholder 2"/>
          <p:cNvSpPr>
            <a:spLocks noGrp="1"/>
          </p:cNvSpPr>
          <p:nvPr>
            <p:ph type="body" sz="quarter" idx="16"/>
          </p:nvPr>
        </p:nvSpPr>
        <p:spPr>
          <a:xfrm>
            <a:off x="4978217" y="2164461"/>
            <a:ext cx="4053072" cy="814582"/>
          </a:xfrm>
        </p:spPr>
        <p:txBody>
          <a:bodyPr/>
          <a:lstStyle/>
          <a:p>
            <a:pPr marL="0" indent="0">
              <a:buNone/>
            </a:pPr>
            <a:r>
              <a:rPr lang="en-US" dirty="0" smtClean="0"/>
              <a:t>Making hard things easier</a:t>
            </a:r>
            <a:endParaRPr lang="en-US" dirty="0"/>
          </a:p>
        </p:txBody>
      </p:sp>
      <p:sp>
        <p:nvSpPr>
          <p:cNvPr id="4" name="Text Placeholder 2"/>
          <p:cNvSpPr txBox="1">
            <a:spLocks/>
          </p:cNvSpPr>
          <p:nvPr/>
        </p:nvSpPr>
        <p:spPr>
          <a:xfrm>
            <a:off x="5232217" y="3127446"/>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dirty="0"/>
              <a:t>better source </a:t>
            </a:r>
            <a:r>
              <a:rPr lang="en-US" sz="1600" dirty="0" smtClean="0"/>
              <a:t>navigation</a:t>
            </a:r>
          </a:p>
          <a:p>
            <a:pPr algn="r"/>
            <a:r>
              <a:rPr lang="en-US" sz="1600" dirty="0" smtClean="0"/>
              <a:t>find references</a:t>
            </a:r>
          </a:p>
          <a:p>
            <a:pPr algn="r"/>
            <a:r>
              <a:rPr lang="en-US" sz="1600" dirty="0" smtClean="0"/>
              <a:t>go to definition</a:t>
            </a:r>
            <a:endParaRPr lang="en-US" sz="1600" dirty="0" smtClean="0"/>
          </a:p>
        </p:txBody>
      </p:sp>
    </p:spTree>
    <p:extLst>
      <p:ext uri="{BB962C8B-B14F-4D97-AF65-F5344CB8AC3E}">
        <p14:creationId xmlns:p14="http://schemas.microsoft.com/office/powerpoint/2010/main" val="2118786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Source mapped style links in the DOM Explorer</a:t>
            </a:r>
            <a:endParaRPr lang="en-US" dirty="0"/>
          </a:p>
        </p:txBody>
      </p:sp>
    </p:spTree>
    <p:extLst>
      <p:ext uri="{BB962C8B-B14F-4D97-AF65-F5344CB8AC3E}">
        <p14:creationId xmlns:p14="http://schemas.microsoft.com/office/powerpoint/2010/main" val="4555515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53496" y="4498975"/>
            <a:ext cx="8402638" cy="546100"/>
          </a:xfrm>
        </p:spPr>
        <p:txBody>
          <a:bodyPr/>
          <a:lstStyle/>
          <a:p>
            <a:pPr marL="0" indent="0">
              <a:buNone/>
            </a:pPr>
            <a:r>
              <a:rPr lang="en-US" dirty="0" smtClean="0"/>
              <a:t>Source mapped CSS files in the debugger</a:t>
            </a:r>
            <a:br>
              <a:rPr lang="en-US" dirty="0" smtClean="0"/>
            </a:br>
            <a:r>
              <a:rPr lang="en-US" sz="1200" dirty="0" smtClean="0"/>
              <a:t>complete </a:t>
            </a:r>
            <a:r>
              <a:rPr lang="en-US" sz="1200" dirty="0" smtClean="0"/>
              <a:t>with pretty colors for LESS and </a:t>
            </a:r>
            <a:r>
              <a:rPr lang="en-US" sz="1200" dirty="0" smtClean="0"/>
              <a:t>SASS</a:t>
            </a:r>
            <a:endParaRPr lang="en-US" dirty="0"/>
          </a:p>
        </p:txBody>
      </p:sp>
    </p:spTree>
    <p:extLst>
      <p:ext uri="{BB962C8B-B14F-4D97-AF65-F5344CB8AC3E}">
        <p14:creationId xmlns:p14="http://schemas.microsoft.com/office/powerpoint/2010/main" val="2554779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r>
              <a:rPr lang="en-US" dirty="0" smtClean="0"/>
              <a:t>Pretty print CSS</a:t>
            </a:r>
            <a:endParaRPr lang="en-US" dirty="0"/>
          </a:p>
        </p:txBody>
      </p:sp>
    </p:spTree>
    <p:extLst>
      <p:ext uri="{BB962C8B-B14F-4D97-AF65-F5344CB8AC3E}">
        <p14:creationId xmlns:p14="http://schemas.microsoft.com/office/powerpoint/2010/main" val="470365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Pretty print HTML (including inline &lt;script&gt; and &lt;style&gt;)</a:t>
            </a:r>
            <a:endParaRPr lang="en-US" dirty="0"/>
          </a:p>
        </p:txBody>
      </p:sp>
    </p:spTree>
    <p:extLst>
      <p:ext uri="{BB962C8B-B14F-4D97-AF65-F5344CB8AC3E}">
        <p14:creationId xmlns:p14="http://schemas.microsoft.com/office/powerpoint/2010/main" val="2827351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72869" y="1710494"/>
            <a:ext cx="1900361" cy="1876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F12</a:t>
            </a:r>
          </a:p>
        </p:txBody>
      </p:sp>
      <p:sp>
        <p:nvSpPr>
          <p:cNvPr id="6" name="Heart 5"/>
          <p:cNvSpPr/>
          <p:nvPr/>
        </p:nvSpPr>
        <p:spPr>
          <a:xfrm>
            <a:off x="3599787" y="1754323"/>
            <a:ext cx="1860605" cy="1789044"/>
          </a:xfrm>
          <a:prstGeom prst="hear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4851" t="22258" r="24850" b="24553"/>
          <a:stretch/>
        </p:blipFill>
        <p:spPr>
          <a:xfrm>
            <a:off x="1168269" y="1710494"/>
            <a:ext cx="1774707" cy="1876702"/>
          </a:xfrm>
          <a:prstGeom prst="rect">
            <a:avLst/>
          </a:prstGeom>
        </p:spPr>
      </p:pic>
    </p:spTree>
    <p:extLst>
      <p:ext uri="{BB962C8B-B14F-4D97-AF65-F5344CB8AC3E}">
        <p14:creationId xmlns:p14="http://schemas.microsoft.com/office/powerpoint/2010/main" val="3237439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0" y="4498975"/>
            <a:ext cx="8402638" cy="546100"/>
          </a:xfrm>
        </p:spPr>
        <p:txBody>
          <a:bodyPr/>
          <a:lstStyle/>
          <a:p>
            <a:pPr marL="0" indent="0">
              <a:buNone/>
            </a:pPr>
            <a:r>
              <a:rPr lang="en-US" dirty="0" smtClean="0"/>
              <a:t>Bringing powerful language features from VS to F12</a:t>
            </a:r>
          </a:p>
          <a:p>
            <a:pPr marL="0" indent="0">
              <a:spcBef>
                <a:spcPts val="0"/>
              </a:spcBef>
              <a:buNone/>
            </a:pPr>
            <a:r>
              <a:rPr lang="en-US" sz="1200" dirty="0" smtClean="0"/>
              <a:t>go </a:t>
            </a:r>
            <a:r>
              <a:rPr lang="en-US" sz="1200" dirty="0" smtClean="0"/>
              <a:t>to definition and find references works like a charm for </a:t>
            </a:r>
            <a:r>
              <a:rPr lang="en-US" sz="1200" dirty="0" smtClean="0"/>
              <a:t>TypeScript</a:t>
            </a:r>
            <a:endParaRPr lang="en-US" sz="1200" dirty="0"/>
          </a:p>
        </p:txBody>
      </p:sp>
    </p:spTree>
    <p:extLst>
      <p:ext uri="{BB962C8B-B14F-4D97-AF65-F5344CB8AC3E}">
        <p14:creationId xmlns:p14="http://schemas.microsoft.com/office/powerpoint/2010/main" val="1646468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22452"/>
            <a:ext cx="4053072" cy="498598"/>
          </a:xfrm>
        </p:spPr>
        <p:txBody>
          <a:bodyPr/>
          <a:lstStyle/>
          <a:p>
            <a:pPr marL="0" indent="0">
              <a:buNone/>
            </a:pPr>
            <a:r>
              <a:rPr lang="en-US" sz="2400" dirty="0" smtClean="0"/>
              <a:t>Updated performance tool</a:t>
            </a:r>
            <a:br>
              <a:rPr lang="en-US" sz="2400" dirty="0" smtClean="0"/>
            </a:br>
            <a:r>
              <a:rPr lang="en-US" sz="1100" dirty="0" smtClean="0"/>
              <a:t>(nee UI responsiveness tool)</a:t>
            </a:r>
            <a:endParaRPr lang="en-US" sz="1100" dirty="0"/>
          </a:p>
        </p:txBody>
      </p:sp>
      <p:sp>
        <p:nvSpPr>
          <p:cNvPr id="4" name="Text Placeholder 2"/>
          <p:cNvSpPr txBox="1">
            <a:spLocks/>
          </p:cNvSpPr>
          <p:nvPr/>
        </p:nvSpPr>
        <p:spPr>
          <a:xfrm>
            <a:off x="5232217" y="3127447"/>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1600" dirty="0" smtClean="0"/>
              <a:t>new name</a:t>
            </a:r>
          </a:p>
          <a:p>
            <a:pPr marL="342900" indent="-342900" algn="r">
              <a:buFont typeface="Arial" panose="020B0604020202020204" pitchFamily="34" charset="0"/>
              <a:buChar char="•"/>
            </a:pPr>
            <a:r>
              <a:rPr lang="en-US" sz="1600" dirty="0" smtClean="0"/>
              <a:t>user marks</a:t>
            </a:r>
          </a:p>
          <a:p>
            <a:pPr marL="342900" indent="-342900" algn="r">
              <a:buFont typeface="Arial" panose="020B0604020202020204" pitchFamily="34" charset="0"/>
              <a:buChar char="•"/>
            </a:pPr>
            <a:r>
              <a:rPr lang="en-US" sz="1600" dirty="0" smtClean="0"/>
              <a:t>new </a:t>
            </a:r>
            <a:r>
              <a:rPr lang="en-US" sz="1600" dirty="0" err="1" smtClean="0"/>
              <a:t>cpu</a:t>
            </a:r>
            <a:r>
              <a:rPr lang="en-US" sz="1600" dirty="0" smtClean="0"/>
              <a:t> profiler</a:t>
            </a:r>
            <a:endParaRPr lang="en-US" sz="1600" dirty="0"/>
          </a:p>
        </p:txBody>
      </p:sp>
    </p:spTree>
    <p:extLst>
      <p:ext uri="{BB962C8B-B14F-4D97-AF65-F5344CB8AC3E}">
        <p14:creationId xmlns:p14="http://schemas.microsoft.com/office/powerpoint/2010/main" val="39258294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p:txBody>
          <a:bodyPr/>
          <a:lstStyle/>
          <a:p>
            <a:pPr marL="0" indent="0">
              <a:buNone/>
            </a:pPr>
            <a:r>
              <a:rPr lang="en-US" dirty="0" smtClean="0"/>
              <a:t>UI responsiveness tool is now named “Performance”</a:t>
            </a:r>
          </a:p>
        </p:txBody>
      </p:sp>
    </p:spTree>
    <p:extLst>
      <p:ext uri="{BB962C8B-B14F-4D97-AF65-F5344CB8AC3E}">
        <p14:creationId xmlns:p14="http://schemas.microsoft.com/office/powerpoint/2010/main" val="3588325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67351" y="4498975"/>
            <a:ext cx="8402638" cy="546100"/>
          </a:xfrm>
        </p:spPr>
        <p:txBody>
          <a:bodyPr/>
          <a:lstStyle/>
          <a:p>
            <a:pPr marL="0" indent="0">
              <a:buNone/>
            </a:pPr>
            <a:r>
              <a:rPr lang="en-US" dirty="0" smtClean="0"/>
              <a:t>JavaScript profiler now integrated into performance tool</a:t>
            </a:r>
            <a:br>
              <a:rPr lang="en-US" dirty="0" smtClean="0"/>
            </a:br>
            <a:r>
              <a:rPr lang="en-US" sz="1200" dirty="0" smtClean="0"/>
              <a:t>sampled </a:t>
            </a:r>
            <a:r>
              <a:rPr lang="en-US" sz="1200" dirty="0" smtClean="0"/>
              <a:t>so way less overhead than the old </a:t>
            </a:r>
            <a:r>
              <a:rPr lang="en-US" sz="1200" dirty="0" smtClean="0"/>
              <a:t>profiler</a:t>
            </a:r>
            <a:endParaRPr lang="en-US" dirty="0"/>
          </a:p>
        </p:txBody>
      </p:sp>
    </p:spTree>
    <p:extLst>
      <p:ext uri="{BB962C8B-B14F-4D97-AF65-F5344CB8AC3E}">
        <p14:creationId xmlns:p14="http://schemas.microsoft.com/office/powerpoint/2010/main" val="288381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53496" y="4498975"/>
            <a:ext cx="8402638" cy="546100"/>
          </a:xfrm>
        </p:spPr>
        <p:txBody>
          <a:bodyPr/>
          <a:lstStyle/>
          <a:p>
            <a:pPr marL="0" indent="0">
              <a:buNone/>
            </a:pPr>
            <a:r>
              <a:rPr lang="en-US" dirty="0" smtClean="0"/>
              <a:t>User marks help you tailor the profiler view</a:t>
            </a:r>
            <a:br>
              <a:rPr lang="en-US" dirty="0" smtClean="0"/>
            </a:br>
            <a:endParaRPr lang="en-US" dirty="0"/>
          </a:p>
        </p:txBody>
      </p:sp>
      <p:pic>
        <p:nvPicPr>
          <p:cNvPr id="4" name="Picture 3"/>
          <p:cNvPicPr>
            <a:picLocks noChangeAspect="1"/>
          </p:cNvPicPr>
          <p:nvPr/>
        </p:nvPicPr>
        <p:blipFill>
          <a:blip r:embed="rId3"/>
          <a:stretch>
            <a:fillRect/>
          </a:stretch>
        </p:blipFill>
        <p:spPr>
          <a:xfrm>
            <a:off x="2616412" y="2815944"/>
            <a:ext cx="2257740" cy="914528"/>
          </a:xfrm>
          <a:prstGeom prst="rect">
            <a:avLst/>
          </a:prstGeom>
        </p:spPr>
      </p:pic>
    </p:spTree>
    <p:extLst>
      <p:ext uri="{BB962C8B-B14F-4D97-AF65-F5344CB8AC3E}">
        <p14:creationId xmlns:p14="http://schemas.microsoft.com/office/powerpoint/2010/main" val="3294865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3" name="Text Placeholder 2"/>
          <p:cNvSpPr>
            <a:spLocks noGrp="1"/>
          </p:cNvSpPr>
          <p:nvPr>
            <p:ph type="body" sz="quarter" idx="16"/>
          </p:nvPr>
        </p:nvSpPr>
        <p:spPr>
          <a:xfrm>
            <a:off x="4978217" y="2368106"/>
            <a:ext cx="4053072" cy="407291"/>
          </a:xfrm>
        </p:spPr>
        <p:txBody>
          <a:bodyPr/>
          <a:lstStyle/>
          <a:p>
            <a:pPr marL="0" indent="0">
              <a:buNone/>
            </a:pPr>
            <a:r>
              <a:rPr lang="en-US" dirty="0" smtClean="0"/>
              <a:t>Sourcemaps ♥ CSS</a:t>
            </a:r>
            <a:endParaRPr lang="en-US" dirty="0"/>
          </a:p>
        </p:txBody>
      </p:sp>
      <p:sp>
        <p:nvSpPr>
          <p:cNvPr id="4" name="Text Placeholder 2"/>
          <p:cNvSpPr txBox="1">
            <a:spLocks/>
          </p:cNvSpPr>
          <p:nvPr/>
        </p:nvSpPr>
        <p:spPr>
          <a:xfrm>
            <a:off x="5232217" y="3127447"/>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1600" dirty="0"/>
              <a:t>better source </a:t>
            </a:r>
            <a:r>
              <a:rPr lang="en-US" sz="1600" dirty="0" smtClean="0"/>
              <a:t>navigation</a:t>
            </a:r>
          </a:p>
          <a:p>
            <a:pPr marL="342900" indent="-342900" algn="r">
              <a:buFont typeface="Arial" panose="020B0604020202020204" pitchFamily="34" charset="0"/>
              <a:buChar char="•"/>
            </a:pPr>
            <a:r>
              <a:rPr lang="en-US" sz="1600" dirty="0" smtClean="0"/>
              <a:t>sourcemaps for </a:t>
            </a:r>
            <a:r>
              <a:rPr lang="en-US" sz="1600" dirty="0" err="1" smtClean="0"/>
              <a:t>css</a:t>
            </a:r>
            <a:endParaRPr lang="en-US" sz="1600" dirty="0"/>
          </a:p>
          <a:p>
            <a:pPr marL="342900" indent="-342900" algn="r">
              <a:buFont typeface="Arial" panose="020B0604020202020204" pitchFamily="34" charset="0"/>
              <a:buChar char="•"/>
            </a:pPr>
            <a:r>
              <a:rPr lang="en-US" sz="1600" dirty="0" smtClean="0"/>
              <a:t>pretty print anything</a:t>
            </a:r>
          </a:p>
        </p:txBody>
      </p:sp>
    </p:spTree>
    <p:extLst>
      <p:ext uri="{BB962C8B-B14F-4D97-AF65-F5344CB8AC3E}">
        <p14:creationId xmlns:p14="http://schemas.microsoft.com/office/powerpoint/2010/main" val="3643945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Source mapped style links in the DOM Explorer</a:t>
            </a:r>
            <a:endParaRPr lang="en-US" dirty="0"/>
          </a:p>
        </p:txBody>
      </p:sp>
    </p:spTree>
    <p:extLst>
      <p:ext uri="{BB962C8B-B14F-4D97-AF65-F5344CB8AC3E}">
        <p14:creationId xmlns:p14="http://schemas.microsoft.com/office/powerpoint/2010/main" val="1685102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53496" y="4498975"/>
            <a:ext cx="8402638" cy="546100"/>
          </a:xfrm>
        </p:spPr>
        <p:txBody>
          <a:bodyPr/>
          <a:lstStyle/>
          <a:p>
            <a:pPr marL="0" indent="0">
              <a:buNone/>
            </a:pPr>
            <a:r>
              <a:rPr lang="en-US" dirty="0" smtClean="0"/>
              <a:t>Source mapped CSS files in the debugger</a:t>
            </a:r>
            <a:br>
              <a:rPr lang="en-US" dirty="0" smtClean="0"/>
            </a:br>
            <a:r>
              <a:rPr lang="en-US" sz="1200" dirty="0" smtClean="0"/>
              <a:t>complete </a:t>
            </a:r>
            <a:r>
              <a:rPr lang="en-US" sz="1200" dirty="0" smtClean="0"/>
              <a:t>with pretty colors for LESS and </a:t>
            </a:r>
            <a:r>
              <a:rPr lang="en-US" sz="1200" dirty="0" smtClean="0"/>
              <a:t>SASS</a:t>
            </a:r>
            <a:endParaRPr lang="en-US" dirty="0"/>
          </a:p>
        </p:txBody>
      </p:sp>
    </p:spTree>
    <p:extLst>
      <p:ext uri="{BB962C8B-B14F-4D97-AF65-F5344CB8AC3E}">
        <p14:creationId xmlns:p14="http://schemas.microsoft.com/office/powerpoint/2010/main" val="261992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Pretty print CSS</a:t>
            </a:r>
            <a:endParaRPr lang="en-US" dirty="0"/>
          </a:p>
        </p:txBody>
      </p:sp>
    </p:spTree>
    <p:extLst>
      <p:ext uri="{BB962C8B-B14F-4D97-AF65-F5344CB8AC3E}">
        <p14:creationId xmlns:p14="http://schemas.microsoft.com/office/powerpoint/2010/main" val="2395812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pPr marL="0" indent="0">
              <a:buNone/>
            </a:pPr>
            <a:r>
              <a:rPr lang="en-US" dirty="0" smtClean="0"/>
              <a:t>Pretty print HTML (including inline &lt;script&gt; and &lt;style&gt;)</a:t>
            </a:r>
            <a:endParaRPr lang="en-US" dirty="0"/>
          </a:p>
        </p:txBody>
      </p:sp>
    </p:spTree>
    <p:extLst>
      <p:ext uri="{BB962C8B-B14F-4D97-AF65-F5344CB8AC3E}">
        <p14:creationId xmlns:p14="http://schemas.microsoft.com/office/powerpoint/2010/main" val="3975305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3532340" y="2288490"/>
            <a:ext cx="5329823" cy="553998"/>
          </a:xfrm>
        </p:spPr>
        <p:txBody>
          <a:bodyPr/>
          <a:lstStyle/>
          <a:p>
            <a:pPr marL="0" indent="0">
              <a:buNone/>
            </a:pPr>
            <a:r>
              <a:rPr lang="en-US" sz="2000" dirty="0"/>
              <a:t>Use </a:t>
            </a:r>
            <a:r>
              <a:rPr lang="en-US" sz="2000" b="1" dirty="0"/>
              <a:t>Project Spartan </a:t>
            </a:r>
            <a:r>
              <a:rPr lang="en-US" sz="2000" dirty="0" smtClean="0"/>
              <a:t>to finish turning F12 around and get her going in the right direction</a:t>
            </a:r>
            <a:endParaRPr lang="en-US" sz="2000" dirty="0"/>
          </a:p>
        </p:txBody>
      </p:sp>
      <p:sp>
        <p:nvSpPr>
          <p:cNvPr id="3" name="Text Placeholder 2"/>
          <p:cNvSpPr>
            <a:spLocks noGrp="1"/>
          </p:cNvSpPr>
          <p:nvPr>
            <p:ph type="body" sz="quarter" idx="17"/>
          </p:nvPr>
        </p:nvSpPr>
        <p:spPr/>
        <p:txBody>
          <a:bodyPr/>
          <a:lstStyle/>
          <a:p>
            <a:pPr marL="0" indent="0">
              <a:buNone/>
            </a:pPr>
            <a:r>
              <a:rPr lang="en-US" dirty="0">
                <a:solidFill>
                  <a:schemeClr val="bg1"/>
                </a:solidFill>
              </a:rPr>
              <a:t>F12 Focus for Win10</a:t>
            </a:r>
          </a:p>
          <a:p>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1" y="1097331"/>
            <a:ext cx="3038899" cy="2105319"/>
          </a:xfrm>
          <a:prstGeom prst="rect">
            <a:avLst/>
          </a:prstGeom>
        </p:spPr>
      </p:pic>
    </p:spTree>
    <p:extLst>
      <p:ext uri="{BB962C8B-B14F-4D97-AF65-F5344CB8AC3E}">
        <p14:creationId xmlns:p14="http://schemas.microsoft.com/office/powerpoint/2010/main" val="1374904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0" y="4498975"/>
            <a:ext cx="8402638" cy="546100"/>
          </a:xfrm>
        </p:spPr>
        <p:txBody>
          <a:bodyPr/>
          <a:lstStyle/>
          <a:p>
            <a:pPr marL="0" indent="0">
              <a:buNone/>
            </a:pPr>
            <a:r>
              <a:rPr lang="en-US" dirty="0" smtClean="0"/>
              <a:t>Bringing powerful language features from VS to F12</a:t>
            </a:r>
          </a:p>
          <a:p>
            <a:pPr marL="0" indent="0">
              <a:spcBef>
                <a:spcPts val="0"/>
              </a:spcBef>
              <a:buNone/>
            </a:pPr>
            <a:r>
              <a:rPr lang="en-US" sz="1200" dirty="0" smtClean="0"/>
              <a:t>go </a:t>
            </a:r>
            <a:r>
              <a:rPr lang="en-US" sz="1200" dirty="0" smtClean="0"/>
              <a:t>to definition and find references works like a charm for TypeScript)</a:t>
            </a:r>
            <a:endParaRPr lang="en-US" sz="1200" dirty="0"/>
          </a:p>
        </p:txBody>
      </p:sp>
    </p:spTree>
    <p:extLst>
      <p:ext uri="{BB962C8B-B14F-4D97-AF65-F5344CB8AC3E}">
        <p14:creationId xmlns:p14="http://schemas.microsoft.com/office/powerpoint/2010/main" val="3928889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1"/>
          <p:cNvSpPr txBox="1">
            <a:spLocks/>
          </p:cNvSpPr>
          <p:nvPr/>
        </p:nvSpPr>
        <p:spPr>
          <a:xfrm>
            <a:off x="2141538" y="2338389"/>
            <a:ext cx="6692018" cy="1865126"/>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Courier New" panose="02070309020205020404" pitchFamily="49" charset="0"/>
              <a:buChar char="o"/>
            </a:pPr>
            <a:r>
              <a:rPr lang="en-US" dirty="0" err="1" smtClean="0"/>
              <a:t>javascript</a:t>
            </a:r>
            <a:r>
              <a:rPr lang="en-US" dirty="0" smtClean="0"/>
              <a:t> editing</a:t>
            </a:r>
          </a:p>
          <a:p>
            <a:pPr marL="342900" indent="-342900" algn="r">
              <a:buFont typeface="Courier New" panose="02070309020205020404" pitchFamily="49" charset="0"/>
              <a:buChar char="o"/>
            </a:pPr>
            <a:r>
              <a:rPr lang="en-US" dirty="0" err="1" smtClean="0"/>
              <a:t>css</a:t>
            </a:r>
            <a:r>
              <a:rPr lang="en-US" dirty="0" smtClean="0"/>
              <a:t> editing</a:t>
            </a:r>
          </a:p>
          <a:p>
            <a:pPr marL="342900" indent="-342900" algn="r">
              <a:buFont typeface="Courier New" panose="02070309020205020404" pitchFamily="49" charset="0"/>
              <a:buChar char="o"/>
            </a:pPr>
            <a:r>
              <a:rPr lang="en-US" dirty="0"/>
              <a:t>cookie inspection</a:t>
            </a:r>
          </a:p>
          <a:p>
            <a:pPr marL="342900" indent="-342900" algn="r">
              <a:buFont typeface="Courier New" panose="02070309020205020404" pitchFamily="49" charset="0"/>
              <a:buChar char="o"/>
            </a:pPr>
            <a:r>
              <a:rPr lang="en-US" dirty="0" smtClean="0"/>
              <a:t>local and session storage</a:t>
            </a:r>
            <a:endParaRPr lang="en-US" dirty="0"/>
          </a:p>
        </p:txBody>
      </p:sp>
      <p:sp>
        <p:nvSpPr>
          <p:cNvPr id="4" name="Text Placeholder 1"/>
          <p:cNvSpPr txBox="1">
            <a:spLocks/>
          </p:cNvSpPr>
          <p:nvPr/>
        </p:nvSpPr>
        <p:spPr>
          <a:xfrm>
            <a:off x="236538" y="1052438"/>
            <a:ext cx="6692018" cy="350865"/>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Adding </a:t>
            </a:r>
            <a:r>
              <a:rPr lang="en-US" b="1" dirty="0" smtClean="0"/>
              <a:t>experimental</a:t>
            </a:r>
            <a:r>
              <a:rPr lang="en-US" dirty="0" smtClean="0"/>
              <a:t> features</a:t>
            </a:r>
            <a:endParaRPr lang="en-US" dirty="0"/>
          </a:p>
        </p:txBody>
      </p:sp>
      <p:pic>
        <p:nvPicPr>
          <p:cNvPr id="7" name="Picture 6"/>
          <p:cNvPicPr>
            <a:picLocks noChangeAspect="1"/>
          </p:cNvPicPr>
          <p:nvPr/>
        </p:nvPicPr>
        <p:blipFill>
          <a:blip r:embed="rId2"/>
          <a:stretch>
            <a:fillRect/>
          </a:stretch>
        </p:blipFill>
        <p:spPr>
          <a:xfrm>
            <a:off x="1219585" y="2226221"/>
            <a:ext cx="1843905" cy="2089461"/>
          </a:xfrm>
          <a:prstGeom prst="rect">
            <a:avLst/>
          </a:prstGeom>
        </p:spPr>
      </p:pic>
    </p:spTree>
    <p:extLst>
      <p:ext uri="{BB962C8B-B14F-4D97-AF65-F5344CB8AC3E}">
        <p14:creationId xmlns:p14="http://schemas.microsoft.com/office/powerpoint/2010/main" val="3705448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87236" y="-375781"/>
            <a:ext cx="7668898" cy="4311650"/>
          </a:xfrm>
        </p:spPr>
      </p:pic>
      <p:sp>
        <p:nvSpPr>
          <p:cNvPr id="3" name="Text Placeholder 2"/>
          <p:cNvSpPr>
            <a:spLocks noGrp="1"/>
          </p:cNvSpPr>
          <p:nvPr>
            <p:ph type="body" sz="quarter" idx="15"/>
          </p:nvPr>
        </p:nvSpPr>
        <p:spPr/>
        <p:txBody>
          <a:bodyPr/>
          <a:lstStyle/>
          <a:p>
            <a:pPr marL="0" indent="0">
              <a:buNone/>
            </a:pPr>
            <a:r>
              <a:rPr lang="en-US" dirty="0" smtClean="0"/>
              <a:t>It’ll look something like this…</a:t>
            </a:r>
            <a:endParaRPr lang="en-US" dirty="0"/>
          </a:p>
        </p:txBody>
      </p:sp>
      <p:sp>
        <p:nvSpPr>
          <p:cNvPr id="5" name="Rectangle 4"/>
          <p:cNvSpPr/>
          <p:nvPr/>
        </p:nvSpPr>
        <p:spPr>
          <a:xfrm>
            <a:off x="563671" y="-93945"/>
            <a:ext cx="8242126" cy="58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46334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3729039" y="1386812"/>
            <a:ext cx="5048251" cy="2369880"/>
          </a:xfrm>
        </p:spPr>
        <p:txBody>
          <a:bodyPr/>
          <a:lstStyle/>
          <a:p>
            <a:r>
              <a:rPr lang="en-US" b="1" dirty="0" smtClean="0"/>
              <a:t>uservoice</a:t>
            </a:r>
            <a:r>
              <a:rPr lang="en-US" dirty="0" smtClean="0"/>
              <a:t>.modern.ie</a:t>
            </a:r>
          </a:p>
          <a:p>
            <a:r>
              <a:rPr lang="en-US" dirty="0" smtClean="0"/>
              <a:t>connect.microsoft.com</a:t>
            </a:r>
          </a:p>
          <a:p>
            <a:r>
              <a:rPr lang="en-US" dirty="0" smtClean="0"/>
              <a:t>github.com/</a:t>
            </a:r>
            <a:r>
              <a:rPr lang="en-US" dirty="0" err="1" smtClean="0"/>
              <a:t>microsoft</a:t>
            </a:r>
            <a:endParaRPr lang="en-US" dirty="0"/>
          </a:p>
          <a:p>
            <a:r>
              <a:rPr lang="en-US" dirty="0" smtClean="0"/>
              <a:t>@</a:t>
            </a:r>
            <a:r>
              <a:rPr lang="en-US" dirty="0" err="1" smtClean="0"/>
              <a:t>IEDevTools</a:t>
            </a:r>
            <a:endParaRPr lang="en-US" dirty="0" smtClean="0"/>
          </a:p>
          <a:p>
            <a:endParaRPr lang="en-US" dirty="0"/>
          </a:p>
        </p:txBody>
      </p:sp>
      <p:pic>
        <p:nvPicPr>
          <p:cNvPr id="16" name="Picture Placeholder 15"/>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2434" r="12434"/>
          <a:stretch>
            <a:fillRect/>
          </a:stretch>
        </p:blipFill>
        <p:spPr/>
      </p:pic>
      <p:sp>
        <p:nvSpPr>
          <p:cNvPr id="10" name="Text Placeholder 9"/>
          <p:cNvSpPr>
            <a:spLocks noGrp="1"/>
          </p:cNvSpPr>
          <p:nvPr>
            <p:ph type="body" sz="quarter" idx="17"/>
          </p:nvPr>
        </p:nvSpPr>
        <p:spPr>
          <a:xfrm>
            <a:off x="374651" y="377825"/>
            <a:ext cx="8928676" cy="546100"/>
          </a:xfrm>
        </p:spPr>
        <p:txBody>
          <a:bodyPr/>
          <a:lstStyle/>
          <a:p>
            <a:pPr marL="0" indent="0">
              <a:buNone/>
            </a:pPr>
            <a:r>
              <a:rPr lang="en-US" dirty="0" smtClean="0">
                <a:solidFill>
                  <a:schemeClr val="bg1"/>
                </a:solidFill>
              </a:rPr>
              <a:t>Join in and help build better tools for </a:t>
            </a:r>
            <a:r>
              <a:rPr lang="en-US" i="1" dirty="0" smtClean="0">
                <a:solidFill>
                  <a:schemeClr val="bg1"/>
                </a:solidFill>
              </a:rPr>
              <a:t>you</a:t>
            </a:r>
            <a:endParaRPr lang="en-US" i="1" dirty="0">
              <a:solidFill>
                <a:schemeClr val="bg1"/>
              </a:solidFill>
            </a:endParaRPr>
          </a:p>
        </p:txBody>
      </p:sp>
    </p:spTree>
    <p:extLst>
      <p:ext uri="{BB962C8B-B14F-4D97-AF65-F5344CB8AC3E}">
        <p14:creationId xmlns:p14="http://schemas.microsoft.com/office/powerpoint/2010/main" val="40063908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0" y="483989"/>
            <a:ext cx="9144000" cy="3770263"/>
          </a:xfrm>
          <a:prstGeom prst="rect">
            <a:avLst/>
          </a:prstGeom>
          <a:noFill/>
        </p:spPr>
        <p:txBody>
          <a:bodyPr wrap="square" rtlCol="0">
            <a:spAutoFit/>
          </a:bodyPr>
          <a:lstStyle/>
          <a:p>
            <a:pPr algn="ctr"/>
            <a:r>
              <a:rPr lang="en-US" sz="23900" dirty="0" smtClean="0">
                <a:solidFill>
                  <a:schemeClr val="bg2"/>
                </a:solidFill>
              </a:rPr>
              <a:t>?</a:t>
            </a:r>
          </a:p>
        </p:txBody>
      </p:sp>
      <p:sp>
        <p:nvSpPr>
          <p:cNvPr id="6" name="TextBox 5"/>
          <p:cNvSpPr txBox="1"/>
          <p:nvPr/>
        </p:nvSpPr>
        <p:spPr>
          <a:xfrm>
            <a:off x="416926" y="3884920"/>
            <a:ext cx="8278698" cy="369332"/>
          </a:xfrm>
          <a:prstGeom prst="rect">
            <a:avLst/>
          </a:prstGeom>
          <a:noFill/>
        </p:spPr>
        <p:txBody>
          <a:bodyPr wrap="square" rtlCol="0">
            <a:spAutoFit/>
          </a:bodyPr>
          <a:lstStyle/>
          <a:p>
            <a:pPr algn="ctr"/>
            <a:r>
              <a:rPr lang="en-US" dirty="0" smtClean="0">
                <a:solidFill>
                  <a:schemeClr val="bg2"/>
                </a:solidFill>
              </a:rPr>
              <a:t>QUESTIONS</a:t>
            </a:r>
          </a:p>
        </p:txBody>
      </p:sp>
    </p:spTree>
    <p:extLst>
      <p:ext uri="{BB962C8B-B14F-4D97-AF65-F5344CB8AC3E}">
        <p14:creationId xmlns:p14="http://schemas.microsoft.com/office/powerpoint/2010/main" val="20311131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8476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pPr marL="0" indent="0">
              <a:buNone/>
            </a:pPr>
            <a:r>
              <a:rPr lang="en-US" dirty="0" smtClean="0">
                <a:solidFill>
                  <a:schemeClr val="bg1"/>
                </a:solidFill>
              </a:rPr>
              <a:t>The Road Ahead</a:t>
            </a:r>
            <a:endParaRPr lang="en-US" dirty="0">
              <a:solidFill>
                <a:schemeClr val="bg1"/>
              </a:solidFill>
            </a:endParaRPr>
          </a:p>
        </p:txBody>
      </p:sp>
      <p:sp>
        <p:nvSpPr>
          <p:cNvPr id="8" name="Right Arrow 7"/>
          <p:cNvSpPr/>
          <p:nvPr/>
        </p:nvSpPr>
        <p:spPr>
          <a:xfrm rot="16200000">
            <a:off x="3366206" y="2656657"/>
            <a:ext cx="2423556" cy="85912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0" name="Bent Arrow 9"/>
          <p:cNvSpPr/>
          <p:nvPr/>
        </p:nvSpPr>
        <p:spPr>
          <a:xfrm flipH="1">
            <a:off x="2193806" y="2628517"/>
            <a:ext cx="2179426" cy="1615908"/>
          </a:xfrm>
          <a:prstGeom prst="bentArrow">
            <a:avLst>
              <a:gd name="adj1" fmla="val 23449"/>
              <a:gd name="adj2" fmla="val 25411"/>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11" name="Rectangle 10"/>
          <p:cNvSpPr/>
          <p:nvPr/>
        </p:nvSpPr>
        <p:spPr>
          <a:xfrm>
            <a:off x="3989836" y="4244425"/>
            <a:ext cx="820703" cy="271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06" y="2882240"/>
            <a:ext cx="305908" cy="299140"/>
          </a:xfrm>
          <a:prstGeom prst="rect">
            <a:avLst/>
          </a:prstGeom>
        </p:spPr>
      </p:pic>
      <p:sp>
        <p:nvSpPr>
          <p:cNvPr id="13" name="TextBox 12"/>
          <p:cNvSpPr txBox="1"/>
          <p:nvPr/>
        </p:nvSpPr>
        <p:spPr>
          <a:xfrm>
            <a:off x="204651" y="1494964"/>
            <a:ext cx="2774749" cy="307777"/>
          </a:xfrm>
          <a:prstGeom prst="rect">
            <a:avLst/>
          </a:prstGeom>
          <a:noFill/>
        </p:spPr>
        <p:txBody>
          <a:bodyPr wrap="squar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Tools for IE11 on Win10+ are </a:t>
            </a:r>
            <a:r>
              <a:rPr lang="en-US" sz="1400" b="1" dirty="0" smtClean="0">
                <a:solidFill>
                  <a:schemeClr val="bg1"/>
                </a:solidFill>
                <a:latin typeface="Segoe UI Light" panose="020B0502040204020203" pitchFamily="34" charset="0"/>
                <a:cs typeface="Segoe UI Light" panose="020B0502040204020203" pitchFamily="34" charset="0"/>
              </a:rPr>
              <a:t>frozen</a:t>
            </a:r>
          </a:p>
        </p:txBody>
      </p:sp>
      <p:sp>
        <p:nvSpPr>
          <p:cNvPr id="14" name="TextBox 13"/>
          <p:cNvSpPr txBox="1"/>
          <p:nvPr/>
        </p:nvSpPr>
        <p:spPr>
          <a:xfrm>
            <a:off x="5868031" y="1555015"/>
            <a:ext cx="2909258" cy="307777"/>
          </a:xfrm>
          <a:prstGeom prst="rect">
            <a:avLst/>
          </a:prstGeom>
          <a:noFill/>
        </p:spPr>
        <p:txBody>
          <a:bodyPr wrap="non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Full steam ahead for </a:t>
            </a:r>
            <a:r>
              <a:rPr lang="en-US" sz="1400" b="1" dirty="0" smtClean="0">
                <a:solidFill>
                  <a:schemeClr val="bg1"/>
                </a:solidFill>
                <a:latin typeface="Segoe UI Light" panose="020B0502040204020203" pitchFamily="34" charset="0"/>
                <a:cs typeface="Segoe UI Light" panose="020B0502040204020203" pitchFamily="34" charset="0"/>
              </a:rPr>
              <a:t>Project Spartan</a:t>
            </a:r>
          </a:p>
        </p:txBody>
      </p:sp>
      <p:pic>
        <p:nvPicPr>
          <p:cNvPr id="1026" name="Picture 10"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852" y="2083977"/>
            <a:ext cx="337736"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939" y="557213"/>
            <a:ext cx="1759562" cy="121900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711" y="2070298"/>
            <a:ext cx="1603779" cy="1111082"/>
          </a:xfrm>
          <a:prstGeom prst="rect">
            <a:avLst/>
          </a:prstGeom>
        </p:spPr>
      </p:pic>
    </p:spTree>
    <p:extLst>
      <p:ext uri="{BB962C8B-B14F-4D97-AF65-F5344CB8AC3E}">
        <p14:creationId xmlns:p14="http://schemas.microsoft.com/office/powerpoint/2010/main" val="14442016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ln w="6350">
            <a:noFill/>
          </a:ln>
        </p:spPr>
        <p:txBody>
          <a:bodyPr/>
          <a:lstStyle/>
          <a:p>
            <a:pPr marL="0" indent="0">
              <a:buNone/>
            </a:pPr>
            <a:r>
              <a:rPr lang="en-US" dirty="0" smtClean="0">
                <a:solidFill>
                  <a:schemeClr val="tx1"/>
                </a:solidFill>
              </a:rPr>
              <a:t>Browser Tools – A lot in common</a:t>
            </a:r>
            <a:endParaRPr lang="en-US" dirty="0">
              <a:solidFill>
                <a:schemeClr val="tx1"/>
              </a:solidFill>
            </a:endParaRPr>
          </a:p>
        </p:txBody>
      </p:sp>
      <p:sp>
        <p:nvSpPr>
          <p:cNvPr id="7" name="Rectangle 6"/>
          <p:cNvSpPr/>
          <p:nvPr/>
        </p:nvSpPr>
        <p:spPr>
          <a:xfrm>
            <a:off x="3873500" y="1304923"/>
            <a:ext cx="5105400" cy="366712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3" name="TextBox 12"/>
          <p:cNvSpPr txBox="1"/>
          <p:nvPr/>
        </p:nvSpPr>
        <p:spPr>
          <a:xfrm>
            <a:off x="3949700" y="1341992"/>
            <a:ext cx="3022600" cy="3139321"/>
          </a:xfrm>
          <a:prstGeom prst="rect">
            <a:avLst/>
          </a:prstGeom>
          <a:noFill/>
        </p:spPr>
        <p:txBody>
          <a:bodyPr wrap="square" rtlCol="0">
            <a:spAutoFit/>
          </a:bodyPr>
          <a:lstStyle/>
          <a:p>
            <a:r>
              <a:rPr lang="en-US" dirty="0" smtClean="0">
                <a:solidFill>
                  <a:schemeClr val="bg2">
                    <a:lumMod val="50000"/>
                  </a:schemeClr>
                </a:solidFill>
              </a:rPr>
              <a:t>DOM Inspection</a:t>
            </a:r>
          </a:p>
          <a:p>
            <a:r>
              <a:rPr lang="en-US" dirty="0" smtClean="0">
                <a:solidFill>
                  <a:schemeClr val="bg2">
                    <a:lumMod val="50000"/>
                  </a:schemeClr>
                </a:solidFill>
              </a:rPr>
              <a:t>Style Tracing</a:t>
            </a:r>
          </a:p>
          <a:p>
            <a:r>
              <a:rPr lang="en-US" dirty="0" smtClean="0">
                <a:solidFill>
                  <a:schemeClr val="bg2">
                    <a:lumMod val="50000"/>
                  </a:schemeClr>
                </a:solidFill>
              </a:rPr>
              <a:t>Computed Properties</a:t>
            </a:r>
          </a:p>
          <a:p>
            <a:r>
              <a:rPr lang="en-US" dirty="0" smtClean="0">
                <a:solidFill>
                  <a:schemeClr val="bg2">
                    <a:lumMod val="50000"/>
                  </a:schemeClr>
                </a:solidFill>
              </a:rPr>
              <a:t>Layout View</a:t>
            </a:r>
          </a:p>
          <a:p>
            <a:r>
              <a:rPr lang="en-US" dirty="0" smtClean="0">
                <a:solidFill>
                  <a:schemeClr val="bg2">
                    <a:lumMod val="50000"/>
                  </a:schemeClr>
                </a:solidFill>
              </a:rPr>
              <a:t>Color Picker</a:t>
            </a:r>
          </a:p>
          <a:p>
            <a:r>
              <a:rPr lang="en-US" dirty="0" smtClean="0">
                <a:solidFill>
                  <a:schemeClr val="bg2">
                    <a:lumMod val="50000"/>
                  </a:schemeClr>
                </a:solidFill>
              </a:rPr>
              <a:t>Debugger</a:t>
            </a:r>
          </a:p>
          <a:p>
            <a:r>
              <a:rPr lang="en-US" dirty="0" smtClean="0">
                <a:solidFill>
                  <a:schemeClr val="bg2">
                    <a:lumMod val="50000"/>
                  </a:schemeClr>
                </a:solidFill>
              </a:rPr>
              <a:t>Breakpoints</a:t>
            </a:r>
          </a:p>
          <a:p>
            <a:r>
              <a:rPr lang="en-US" dirty="0" smtClean="0">
                <a:solidFill>
                  <a:schemeClr val="bg2">
                    <a:lumMod val="50000"/>
                  </a:schemeClr>
                </a:solidFill>
              </a:rPr>
              <a:t>Watches</a:t>
            </a:r>
          </a:p>
          <a:p>
            <a:r>
              <a:rPr lang="en-US" dirty="0" smtClean="0">
                <a:solidFill>
                  <a:schemeClr val="bg2">
                    <a:lumMod val="50000"/>
                  </a:schemeClr>
                </a:solidFill>
              </a:rPr>
              <a:t>Console</a:t>
            </a:r>
          </a:p>
          <a:p>
            <a:r>
              <a:rPr lang="en-US" dirty="0" smtClean="0">
                <a:solidFill>
                  <a:schemeClr val="bg2">
                    <a:lumMod val="50000"/>
                  </a:schemeClr>
                </a:solidFill>
              </a:rPr>
              <a:t>Console API</a:t>
            </a:r>
          </a:p>
          <a:p>
            <a:endParaRPr lang="en-US" dirty="0" smtClean="0">
              <a:solidFill>
                <a:schemeClr val="bg2">
                  <a:lumMod val="50000"/>
                </a:schemeClr>
              </a:solidFill>
            </a:endParaRPr>
          </a:p>
        </p:txBody>
      </p:sp>
      <p:sp>
        <p:nvSpPr>
          <p:cNvPr id="9" name="TextBox 8"/>
          <p:cNvSpPr txBox="1"/>
          <p:nvPr/>
        </p:nvSpPr>
        <p:spPr>
          <a:xfrm>
            <a:off x="6591300" y="1341991"/>
            <a:ext cx="3022600" cy="3416320"/>
          </a:xfrm>
          <a:prstGeom prst="rect">
            <a:avLst/>
          </a:prstGeom>
          <a:noFill/>
        </p:spPr>
        <p:txBody>
          <a:bodyPr wrap="square" rtlCol="0">
            <a:spAutoFit/>
          </a:bodyPr>
          <a:lstStyle/>
          <a:p>
            <a:r>
              <a:rPr lang="en-US" dirty="0" smtClean="0">
                <a:solidFill>
                  <a:schemeClr val="bg2">
                    <a:lumMod val="50000"/>
                  </a:schemeClr>
                </a:solidFill>
              </a:rPr>
              <a:t>CPU profiling</a:t>
            </a:r>
          </a:p>
          <a:p>
            <a:r>
              <a:rPr lang="en-US" dirty="0" smtClean="0">
                <a:solidFill>
                  <a:schemeClr val="bg2">
                    <a:lumMod val="50000"/>
                  </a:schemeClr>
                </a:solidFill>
              </a:rPr>
              <a:t>Style profiling</a:t>
            </a:r>
          </a:p>
          <a:p>
            <a:r>
              <a:rPr lang="en-US" dirty="0" smtClean="0">
                <a:solidFill>
                  <a:schemeClr val="bg2">
                    <a:lumMod val="50000"/>
                  </a:schemeClr>
                </a:solidFill>
              </a:rPr>
              <a:t>Network </a:t>
            </a:r>
            <a:r>
              <a:rPr lang="en-US" dirty="0">
                <a:solidFill>
                  <a:schemeClr val="bg2">
                    <a:lumMod val="50000"/>
                  </a:schemeClr>
                </a:solidFill>
              </a:rPr>
              <a:t>tracing</a:t>
            </a:r>
          </a:p>
          <a:p>
            <a:r>
              <a:rPr lang="en-US" dirty="0">
                <a:solidFill>
                  <a:schemeClr val="bg2">
                    <a:lumMod val="50000"/>
                  </a:schemeClr>
                </a:solidFill>
              </a:rPr>
              <a:t>Heap snapshots</a:t>
            </a:r>
          </a:p>
          <a:p>
            <a:r>
              <a:rPr lang="en-US" dirty="0">
                <a:solidFill>
                  <a:schemeClr val="bg2">
                    <a:lumMod val="50000"/>
                  </a:schemeClr>
                </a:solidFill>
              </a:rPr>
              <a:t>Snapshot </a:t>
            </a:r>
            <a:r>
              <a:rPr lang="en-US" dirty="0" smtClean="0">
                <a:solidFill>
                  <a:schemeClr val="bg2">
                    <a:lumMod val="50000"/>
                  </a:schemeClr>
                </a:solidFill>
              </a:rPr>
              <a:t>diffing</a:t>
            </a:r>
          </a:p>
          <a:p>
            <a:r>
              <a:rPr lang="en-US" dirty="0" smtClean="0">
                <a:solidFill>
                  <a:schemeClr val="bg2">
                    <a:lumMod val="50000"/>
                  </a:schemeClr>
                </a:solidFill>
              </a:rPr>
              <a:t>Auto </a:t>
            </a:r>
            <a:r>
              <a:rPr lang="en-US" dirty="0">
                <a:solidFill>
                  <a:schemeClr val="bg2">
                    <a:lumMod val="50000"/>
                  </a:schemeClr>
                </a:solidFill>
              </a:rPr>
              <a:t>completion</a:t>
            </a:r>
          </a:p>
          <a:p>
            <a:r>
              <a:rPr lang="en-US" dirty="0">
                <a:solidFill>
                  <a:schemeClr val="bg2">
                    <a:lumMod val="50000"/>
                  </a:schemeClr>
                </a:solidFill>
              </a:rPr>
              <a:t>Inspect element</a:t>
            </a:r>
          </a:p>
          <a:p>
            <a:r>
              <a:rPr lang="en-US" dirty="0">
                <a:solidFill>
                  <a:schemeClr val="bg2">
                    <a:lumMod val="50000"/>
                  </a:schemeClr>
                </a:solidFill>
              </a:rPr>
              <a:t>Pretty printing</a:t>
            </a:r>
          </a:p>
          <a:p>
            <a:endParaRPr lang="en-US" dirty="0" smtClean="0">
              <a:solidFill>
                <a:schemeClr val="bg2">
                  <a:lumMod val="50000"/>
                </a:schemeClr>
              </a:solidFill>
            </a:endParaRPr>
          </a:p>
          <a:p>
            <a:endParaRPr lang="en-US" dirty="0">
              <a:solidFill>
                <a:schemeClr val="bg2">
                  <a:lumMod val="50000"/>
                </a:schemeClr>
              </a:solidFill>
            </a:endParaRPr>
          </a:p>
          <a:p>
            <a:endParaRPr lang="en-US" dirty="0" smtClean="0">
              <a:solidFill>
                <a:schemeClr val="bg2">
                  <a:lumMod val="50000"/>
                </a:schemeClr>
              </a:solidFill>
            </a:endParaRPr>
          </a:p>
          <a:p>
            <a:endParaRPr lang="en-US" dirty="0" smtClean="0">
              <a:solidFill>
                <a:schemeClr val="bg2">
                  <a:lumMod val="50000"/>
                </a:schemeClr>
              </a:solidFill>
            </a:endParaRPr>
          </a:p>
        </p:txBody>
      </p:sp>
      <p:sp>
        <p:nvSpPr>
          <p:cNvPr id="4" name="TextBox 3"/>
          <p:cNvSpPr txBox="1"/>
          <p:nvPr/>
        </p:nvSpPr>
        <p:spPr>
          <a:xfrm>
            <a:off x="4725987" y="4357349"/>
            <a:ext cx="3635375" cy="369332"/>
          </a:xfrm>
          <a:prstGeom prst="rect">
            <a:avLst/>
          </a:prstGeom>
          <a:noFill/>
        </p:spPr>
        <p:txBody>
          <a:bodyPr wrap="square" rtlCol="0">
            <a:spAutoFit/>
          </a:bodyPr>
          <a:lstStyle/>
          <a:p>
            <a:r>
              <a:rPr lang="en-US" dirty="0" smtClean="0"/>
              <a:t>So, so many tools in the tool box</a:t>
            </a:r>
          </a:p>
        </p:txBody>
      </p:sp>
      <p:sp>
        <p:nvSpPr>
          <p:cNvPr id="15" name="Oval 1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7" name="Oval 16"/>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8" name="Oval 17"/>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20" name="Picture 1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pic>
        <p:nvPicPr>
          <p:cNvPr id="21" name="Picture 10" descr="image002"/>
          <p:cNvPicPr>
            <a:picLocks noChangeAspect="1" noChangeArrowheads="1"/>
          </p:cNvPicPr>
          <p:nvPr/>
        </p:nvPicPr>
        <p:blipFill>
          <a:blip r:embed="rId4">
            <a:clrChange>
              <a:clrFrom>
                <a:srgbClr val="0375D5"/>
              </a:clrFrom>
              <a:clrTo>
                <a:srgbClr val="0375D5">
                  <a:alpha val="0"/>
                </a:srgbClr>
              </a:clrTo>
            </a:clrChange>
            <a:extLst>
              <a:ext uri="{28A0092B-C50C-407E-A947-70E740481C1C}">
                <a14:useLocalDpi xmlns:a14="http://schemas.microsoft.com/office/drawing/2010/main" val="0"/>
              </a:ext>
            </a:extLst>
          </a:blip>
          <a:srcRect/>
          <a:stretch>
            <a:fillRect/>
          </a:stretch>
        </p:blipFill>
        <p:spPr bwMode="auto">
          <a:xfrm>
            <a:off x="2673412" y="4158821"/>
            <a:ext cx="509616" cy="46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5337" y="4881890"/>
            <a:ext cx="3757363" cy="261610"/>
          </a:xfrm>
          <a:prstGeom prst="rect">
            <a:avLst/>
          </a:prstGeom>
          <a:noFill/>
        </p:spPr>
        <p:txBody>
          <a:bodyPr wrap="square" rtlCol="0">
            <a:spAutoFit/>
          </a:bodyPr>
          <a:lstStyle/>
          <a:p>
            <a:r>
              <a:rPr lang="en-US" sz="1100" dirty="0" smtClean="0">
                <a:solidFill>
                  <a:schemeClr val="bg2">
                    <a:lumMod val="50000"/>
                  </a:schemeClr>
                </a:solidFill>
              </a:rPr>
              <a:t>*Not to scale or remotely mathematically sound!</a:t>
            </a:r>
          </a:p>
        </p:txBody>
      </p:sp>
      <p:sp>
        <p:nvSpPr>
          <p:cNvPr id="8" name="TextBox 7"/>
          <p:cNvSpPr txBox="1"/>
          <p:nvPr/>
        </p:nvSpPr>
        <p:spPr>
          <a:xfrm>
            <a:off x="1392373" y="2831056"/>
            <a:ext cx="1056700" cy="646331"/>
          </a:xfrm>
          <a:prstGeom prst="rect">
            <a:avLst/>
          </a:prstGeom>
          <a:noFill/>
        </p:spPr>
        <p:txBody>
          <a:bodyPr wrap="none" rtlCol="0">
            <a:spAutoFit/>
          </a:bodyPr>
          <a:lstStyle/>
          <a:p>
            <a:pPr algn="ctr"/>
            <a:r>
              <a:rPr lang="en-US" dirty="0" smtClean="0">
                <a:solidFill>
                  <a:schemeClr val="bg2"/>
                </a:solidFill>
              </a:rPr>
              <a:t>The 80%</a:t>
            </a:r>
            <a:br>
              <a:rPr lang="en-US" dirty="0" smtClean="0">
                <a:solidFill>
                  <a:schemeClr val="bg2"/>
                </a:solidFill>
              </a:rPr>
            </a:br>
            <a:r>
              <a:rPr lang="en-US" dirty="0" smtClean="0">
                <a:solidFill>
                  <a:schemeClr val="bg2"/>
                </a:solidFill>
              </a:rPr>
              <a:t>Case</a:t>
            </a:r>
          </a:p>
        </p:txBody>
      </p:sp>
    </p:spTree>
    <p:extLst>
      <p:ext uri="{BB962C8B-B14F-4D97-AF65-F5344CB8AC3E}">
        <p14:creationId xmlns:p14="http://schemas.microsoft.com/office/powerpoint/2010/main" val="8046088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6" name="Oval 35"/>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 name="Oval 2"/>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2" name="Text Placeholder 1"/>
          <p:cNvSpPr>
            <a:spLocks noGrp="1"/>
          </p:cNvSpPr>
          <p:nvPr>
            <p:ph type="body" sz="quarter" idx="15"/>
          </p:nvPr>
        </p:nvSpPr>
        <p:spPr>
          <a:ln w="6350">
            <a:noFill/>
          </a:ln>
        </p:spPr>
        <p:txBody>
          <a:bodyPr/>
          <a:lstStyle/>
          <a:p>
            <a:pPr marL="0" indent="0">
              <a:buNone/>
            </a:pPr>
            <a:r>
              <a:rPr lang="en-US" dirty="0">
                <a:solidFill>
                  <a:schemeClr val="tx1"/>
                </a:solidFill>
              </a:rPr>
              <a:t>Browser Tools </a:t>
            </a:r>
            <a:r>
              <a:rPr lang="en-US" dirty="0" smtClean="0">
                <a:solidFill>
                  <a:schemeClr val="tx1"/>
                </a:solidFill>
              </a:rPr>
              <a:t>– A little unique </a:t>
            </a:r>
            <a:endParaRPr lang="en-US" dirty="0">
              <a:solidFill>
                <a:schemeClr val="tx1"/>
              </a:solidFill>
            </a:endParaRPr>
          </a:p>
        </p:txBody>
      </p:sp>
      <p:sp>
        <p:nvSpPr>
          <p:cNvPr id="7" name="Rectangle 6"/>
          <p:cNvSpPr/>
          <p:nvPr/>
        </p:nvSpPr>
        <p:spPr>
          <a:xfrm>
            <a:off x="3873500" y="13049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8" name="Rectangle 7"/>
          <p:cNvSpPr/>
          <p:nvPr/>
        </p:nvSpPr>
        <p:spPr>
          <a:xfrm>
            <a:off x="3873500" y="249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0" name="Rectangle 9"/>
          <p:cNvSpPr/>
          <p:nvPr/>
        </p:nvSpPr>
        <p:spPr>
          <a:xfrm>
            <a:off x="3873500" y="376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5" name="TextBox 14"/>
          <p:cNvSpPr txBox="1"/>
          <p:nvPr/>
        </p:nvSpPr>
        <p:spPr>
          <a:xfrm>
            <a:off x="3875475" y="3744345"/>
            <a:ext cx="1951043" cy="1077218"/>
          </a:xfrm>
          <a:prstGeom prst="rect">
            <a:avLst/>
          </a:prstGeom>
          <a:noFill/>
        </p:spPr>
        <p:txBody>
          <a:bodyPr wrap="square" rtlCol="0">
            <a:spAutoFit/>
          </a:bodyPr>
          <a:lstStyle/>
          <a:p>
            <a:r>
              <a:rPr lang="en-US" sz="1600" dirty="0" err="1" smtClean="0">
                <a:solidFill>
                  <a:schemeClr val="tx1">
                    <a:lumMod val="50000"/>
                    <a:lumOff val="50000"/>
                  </a:schemeClr>
                </a:solidFill>
              </a:rPr>
              <a:t>TracePoints</a:t>
            </a:r>
            <a:endParaRPr lang="en-US" sz="1600" dirty="0" smtClean="0">
              <a:solidFill>
                <a:schemeClr val="tx1">
                  <a:lumMod val="50000"/>
                  <a:lumOff val="50000"/>
                </a:schemeClr>
              </a:solidFill>
            </a:endParaRPr>
          </a:p>
          <a:p>
            <a:r>
              <a:rPr lang="en-US" sz="1600" dirty="0" smtClean="0">
                <a:solidFill>
                  <a:schemeClr val="tx1">
                    <a:lumMod val="50000"/>
                    <a:lumOff val="50000"/>
                  </a:schemeClr>
                </a:solidFill>
              </a:rPr>
              <a:t>Statement level JS</a:t>
            </a:r>
          </a:p>
          <a:p>
            <a:r>
              <a:rPr lang="en-US" sz="1600" b="1" dirty="0" smtClean="0">
                <a:solidFill>
                  <a:schemeClr val="tx1">
                    <a:lumMod val="50000"/>
                    <a:lumOff val="50000"/>
                  </a:schemeClr>
                </a:solidFill>
              </a:rPr>
              <a:t>Just my code</a:t>
            </a:r>
          </a:p>
          <a:p>
            <a:r>
              <a:rPr lang="en-US" sz="1600" dirty="0" smtClean="0">
                <a:solidFill>
                  <a:schemeClr val="tx1">
                    <a:lumMod val="50000"/>
                    <a:lumOff val="50000"/>
                  </a:schemeClr>
                </a:solidFill>
              </a:rPr>
              <a:t>Find references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16" name="Picture 1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013" y="2541538"/>
            <a:ext cx="496887" cy="496887"/>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643" y="1354911"/>
            <a:ext cx="455625" cy="455625"/>
          </a:xfrm>
          <a:prstGeom prst="rect">
            <a:avLst/>
          </a:prstGeom>
        </p:spPr>
      </p:pic>
      <p:sp>
        <p:nvSpPr>
          <p:cNvPr id="22" name="TextBox 21"/>
          <p:cNvSpPr txBox="1"/>
          <p:nvPr/>
        </p:nvSpPr>
        <p:spPr>
          <a:xfrm>
            <a:off x="5889626" y="3743323"/>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Set next statement</a:t>
            </a:r>
          </a:p>
          <a:p>
            <a:r>
              <a:rPr lang="en-US" sz="1600" b="1" dirty="0" smtClean="0">
                <a:solidFill>
                  <a:schemeClr val="tx1">
                    <a:lumMod val="50000"/>
                    <a:lumOff val="50000"/>
                  </a:schemeClr>
                </a:solidFill>
              </a:rPr>
              <a:t>Track changes</a:t>
            </a:r>
          </a:p>
          <a:p>
            <a:r>
              <a:rPr lang="en-US" sz="1600" dirty="0" smtClean="0">
                <a:solidFill>
                  <a:schemeClr val="tx1">
                    <a:lumMod val="50000"/>
                    <a:lumOff val="50000"/>
                  </a:schemeClr>
                </a:solidFill>
              </a:rPr>
              <a:t>TypeScript </a:t>
            </a:r>
            <a:r>
              <a:rPr lang="en-US" sz="1600" dirty="0" err="1" smtClean="0">
                <a:solidFill>
                  <a:schemeClr val="tx1">
                    <a:lumMod val="50000"/>
                    <a:lumOff val="50000"/>
                  </a:schemeClr>
                </a:solidFill>
              </a:rPr>
              <a:t>colouring</a:t>
            </a:r>
            <a:endParaRPr lang="en-US" sz="1600" dirty="0" smtClean="0">
              <a:solidFill>
                <a:schemeClr val="tx1">
                  <a:lumMod val="50000"/>
                  <a:lumOff val="50000"/>
                </a:schemeClr>
              </a:solidFill>
            </a:endParaRPr>
          </a:p>
        </p:txBody>
      </p:sp>
      <p:sp>
        <p:nvSpPr>
          <p:cNvPr id="27" name="TextBox 26"/>
          <p:cNvSpPr txBox="1"/>
          <p:nvPr/>
        </p:nvSpPr>
        <p:spPr>
          <a:xfrm>
            <a:off x="3881440" y="2492504"/>
            <a:ext cx="1951043" cy="1323439"/>
          </a:xfrm>
          <a:prstGeom prst="rect">
            <a:avLst/>
          </a:prstGeom>
          <a:noFill/>
        </p:spPr>
        <p:txBody>
          <a:bodyPr wrap="square" rtlCol="0">
            <a:spAutoFit/>
          </a:bodyPr>
          <a:lstStyle/>
          <a:p>
            <a:r>
              <a:rPr lang="en-US" sz="1600" dirty="0" smtClean="0">
                <a:solidFill>
                  <a:schemeClr val="tx1">
                    <a:lumMod val="50000"/>
                    <a:lumOff val="50000"/>
                  </a:schemeClr>
                </a:solidFill>
              </a:rPr>
              <a:t>3D view</a:t>
            </a:r>
          </a:p>
          <a:p>
            <a:r>
              <a:rPr lang="en-US" sz="1600" dirty="0" smtClean="0">
                <a:solidFill>
                  <a:schemeClr val="tx1">
                    <a:lumMod val="50000"/>
                    <a:lumOff val="50000"/>
                  </a:schemeClr>
                </a:solidFill>
              </a:rPr>
              <a:t>Web audio editor</a:t>
            </a:r>
          </a:p>
          <a:p>
            <a:r>
              <a:rPr lang="en-US" sz="1600" dirty="0" smtClean="0">
                <a:solidFill>
                  <a:schemeClr val="tx1">
                    <a:lumMod val="50000"/>
                    <a:lumOff val="50000"/>
                  </a:schemeClr>
                </a:solidFill>
              </a:rPr>
              <a:t>Animation</a:t>
            </a:r>
          </a:p>
          <a:p>
            <a:r>
              <a:rPr lang="en-US" sz="1600" dirty="0" err="1" smtClean="0">
                <a:solidFill>
                  <a:schemeClr val="tx1">
                    <a:lumMod val="50000"/>
                    <a:lumOff val="50000"/>
                  </a:schemeClr>
                </a:solidFill>
              </a:rPr>
              <a:t>Shader</a:t>
            </a:r>
            <a:r>
              <a:rPr lang="en-US" sz="1600" dirty="0" smtClean="0">
                <a:solidFill>
                  <a:schemeClr val="tx1">
                    <a:lumMod val="50000"/>
                    <a:lumOff val="50000"/>
                  </a:schemeClr>
                </a:solidFill>
              </a:rPr>
              <a:t> editor </a:t>
            </a:r>
          </a:p>
          <a:p>
            <a:endParaRPr lang="en-US" sz="1600" dirty="0" smtClean="0">
              <a:solidFill>
                <a:schemeClr val="tx1">
                  <a:lumMod val="50000"/>
                  <a:lumOff val="50000"/>
                </a:schemeClr>
              </a:solidFill>
            </a:endParaRPr>
          </a:p>
        </p:txBody>
      </p:sp>
      <p:sp>
        <p:nvSpPr>
          <p:cNvPr id="28" name="TextBox 27"/>
          <p:cNvSpPr txBox="1"/>
          <p:nvPr/>
        </p:nvSpPr>
        <p:spPr>
          <a:xfrm>
            <a:off x="5895591" y="2491482"/>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Reflow event logging</a:t>
            </a:r>
          </a:p>
          <a:p>
            <a:r>
              <a:rPr lang="en-US" sz="1600" dirty="0" smtClean="0">
                <a:solidFill>
                  <a:schemeClr val="tx1">
                    <a:lumMod val="50000"/>
                    <a:lumOff val="50000"/>
                  </a:schemeClr>
                </a:solidFill>
              </a:rPr>
              <a:t>Responsive design mode</a:t>
            </a:r>
          </a:p>
          <a:p>
            <a:r>
              <a:rPr lang="en-US" sz="1600" dirty="0" smtClean="0">
                <a:solidFill>
                  <a:schemeClr val="tx1">
                    <a:lumMod val="50000"/>
                    <a:lumOff val="50000"/>
                  </a:schemeClr>
                </a:solidFill>
              </a:rPr>
              <a:t>Lots of extensions</a:t>
            </a:r>
          </a:p>
        </p:txBody>
      </p:sp>
      <p:sp>
        <p:nvSpPr>
          <p:cNvPr id="29" name="TextBox 28"/>
          <p:cNvSpPr txBox="1"/>
          <p:nvPr/>
        </p:nvSpPr>
        <p:spPr>
          <a:xfrm>
            <a:off x="3881440" y="1305945"/>
            <a:ext cx="1951043" cy="1077218"/>
          </a:xfrm>
          <a:prstGeom prst="rect">
            <a:avLst/>
          </a:prstGeom>
          <a:noFill/>
        </p:spPr>
        <p:txBody>
          <a:bodyPr wrap="square" rtlCol="0">
            <a:spAutoFit/>
          </a:bodyPr>
          <a:lstStyle/>
          <a:p>
            <a:r>
              <a:rPr lang="en-US" sz="1600" dirty="0" smtClean="0">
                <a:solidFill>
                  <a:schemeClr val="tx1">
                    <a:lumMod val="50000"/>
                    <a:lumOff val="50000"/>
                  </a:schemeClr>
                </a:solidFill>
              </a:rPr>
              <a:t>Network throttling</a:t>
            </a:r>
          </a:p>
          <a:p>
            <a:r>
              <a:rPr lang="en-US" sz="1600" b="1" dirty="0" smtClean="0">
                <a:solidFill>
                  <a:schemeClr val="tx1">
                    <a:lumMod val="50000"/>
                    <a:lumOff val="50000"/>
                  </a:schemeClr>
                </a:solidFill>
              </a:rPr>
              <a:t>Device emulation</a:t>
            </a:r>
          </a:p>
          <a:p>
            <a:r>
              <a:rPr lang="en-US" sz="1600" dirty="0" smtClean="0">
                <a:solidFill>
                  <a:schemeClr val="tx1">
                    <a:lumMod val="50000"/>
                    <a:lumOff val="50000"/>
                  </a:schemeClr>
                </a:solidFill>
              </a:rPr>
              <a:t>Pseudo elements</a:t>
            </a:r>
          </a:p>
          <a:p>
            <a:r>
              <a:rPr lang="en-US" sz="1600" dirty="0" smtClean="0">
                <a:solidFill>
                  <a:schemeClr val="tx1">
                    <a:lumMod val="50000"/>
                    <a:lumOff val="50000"/>
                  </a:schemeClr>
                </a:solidFill>
              </a:rPr>
              <a:t>Edit and continue</a:t>
            </a:r>
          </a:p>
        </p:txBody>
      </p:sp>
      <p:sp>
        <p:nvSpPr>
          <p:cNvPr id="30" name="TextBox 29"/>
          <p:cNvSpPr txBox="1"/>
          <p:nvPr/>
        </p:nvSpPr>
        <p:spPr>
          <a:xfrm>
            <a:off x="5895591" y="1304923"/>
            <a:ext cx="2466199" cy="1077218"/>
          </a:xfrm>
          <a:prstGeom prst="rect">
            <a:avLst/>
          </a:prstGeom>
          <a:noFill/>
        </p:spPr>
        <p:txBody>
          <a:bodyPr wrap="square" rtlCol="0">
            <a:spAutoFit/>
          </a:bodyPr>
          <a:lstStyle/>
          <a:p>
            <a:r>
              <a:rPr lang="en-US" sz="1600" dirty="0" smtClean="0">
                <a:solidFill>
                  <a:schemeClr val="tx1">
                    <a:lumMod val="50000"/>
                    <a:lumOff val="50000"/>
                  </a:schemeClr>
                </a:solidFill>
              </a:rPr>
              <a:t>Paint correlation</a:t>
            </a:r>
          </a:p>
          <a:p>
            <a:r>
              <a:rPr lang="en-US" sz="1600" dirty="0" smtClean="0">
                <a:solidFill>
                  <a:schemeClr val="tx1">
                    <a:lumMod val="50000"/>
                    <a:lumOff val="50000"/>
                  </a:schemeClr>
                </a:solidFill>
              </a:rPr>
              <a:t>CSS animation</a:t>
            </a:r>
          </a:p>
          <a:p>
            <a:r>
              <a:rPr lang="en-US" sz="1600" dirty="0" smtClean="0">
                <a:solidFill>
                  <a:schemeClr val="tx1">
                    <a:lumMod val="50000"/>
                    <a:lumOff val="50000"/>
                  </a:schemeClr>
                </a:solidFill>
              </a:rPr>
              <a:t>Animation scrubbing</a:t>
            </a:r>
          </a:p>
          <a:p>
            <a:endParaRPr lang="en-US" sz="1600" dirty="0" smtClean="0">
              <a:solidFill>
                <a:schemeClr val="tx1">
                  <a:lumMod val="50000"/>
                  <a:lumOff val="50000"/>
                </a:schemeClr>
              </a:solidFill>
            </a:endParaRPr>
          </a:p>
        </p:txBody>
      </p:sp>
      <p:sp>
        <p:nvSpPr>
          <p:cNvPr id="6" name="TextBox 5"/>
          <p:cNvSpPr txBox="1"/>
          <p:nvPr/>
        </p:nvSpPr>
        <p:spPr>
          <a:xfrm>
            <a:off x="5889626" y="3276313"/>
            <a:ext cx="816762" cy="338554"/>
          </a:xfrm>
          <a:prstGeom prst="rect">
            <a:avLst/>
          </a:prstGeom>
          <a:noFill/>
        </p:spPr>
        <p:txBody>
          <a:bodyPr wrap="none" rtlCol="0">
            <a:spAutoFit/>
          </a:bodyPr>
          <a:lstStyle/>
          <a:p>
            <a:r>
              <a:rPr lang="en-US" sz="1600" dirty="0" smtClean="0"/>
              <a:t>More…</a:t>
            </a:r>
          </a:p>
        </p:txBody>
      </p:sp>
      <p:sp>
        <p:nvSpPr>
          <p:cNvPr id="31" name="TextBox 30"/>
          <p:cNvSpPr txBox="1"/>
          <p:nvPr/>
        </p:nvSpPr>
        <p:spPr>
          <a:xfrm>
            <a:off x="5889626" y="2098258"/>
            <a:ext cx="816762" cy="338554"/>
          </a:xfrm>
          <a:prstGeom prst="rect">
            <a:avLst/>
          </a:prstGeom>
          <a:noFill/>
        </p:spPr>
        <p:txBody>
          <a:bodyPr wrap="none" rtlCol="0">
            <a:spAutoFit/>
          </a:bodyPr>
          <a:lstStyle/>
          <a:p>
            <a:r>
              <a:rPr lang="en-US" sz="1600" dirty="0" smtClean="0"/>
              <a:t>More…</a:t>
            </a:r>
          </a:p>
        </p:txBody>
      </p:sp>
      <p:sp>
        <p:nvSpPr>
          <p:cNvPr id="32" name="TextBox 31"/>
          <p:cNvSpPr txBox="1"/>
          <p:nvPr/>
        </p:nvSpPr>
        <p:spPr>
          <a:xfrm>
            <a:off x="5899939" y="4476499"/>
            <a:ext cx="816762" cy="338554"/>
          </a:xfrm>
          <a:prstGeom prst="rect">
            <a:avLst/>
          </a:prstGeom>
          <a:noFill/>
        </p:spPr>
        <p:txBody>
          <a:bodyPr wrap="none" rtlCol="0">
            <a:spAutoFit/>
          </a:bodyPr>
          <a:lstStyle/>
          <a:p>
            <a:r>
              <a:rPr lang="en-US" sz="1600" dirty="0" smtClean="0"/>
              <a:t>More…</a:t>
            </a:r>
          </a:p>
        </p:txBody>
      </p:sp>
      <p:pic>
        <p:nvPicPr>
          <p:cNvPr id="3074" name="Picture 10" descr="image002"/>
          <p:cNvPicPr>
            <a:picLocks noChangeAspect="1" noChangeArrowheads="1"/>
          </p:cNvPicPr>
          <p:nvPr/>
        </p:nvPicPr>
        <p:blipFill>
          <a:blip r:embed="rId4">
            <a:clrChange>
              <a:clrFrom>
                <a:srgbClr val="0375D5"/>
              </a:clrFrom>
              <a:clrTo>
                <a:srgbClr val="0375D5">
                  <a:alpha val="0"/>
                </a:srgbClr>
              </a:clrTo>
            </a:clrChange>
            <a:extLst>
              <a:ext uri="{28A0092B-C50C-407E-A947-70E740481C1C}">
                <a14:useLocalDpi xmlns:a14="http://schemas.microsoft.com/office/drawing/2010/main" val="0"/>
              </a:ext>
            </a:extLst>
          </a:blip>
          <a:srcRect/>
          <a:stretch>
            <a:fillRect/>
          </a:stretch>
        </p:blipFill>
        <p:spPr bwMode="auto">
          <a:xfrm>
            <a:off x="2673412" y="4158821"/>
            <a:ext cx="509616" cy="46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0"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1242" y="3791286"/>
            <a:ext cx="477026" cy="43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561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603" y="0"/>
            <a:ext cx="5112793" cy="5143500"/>
          </a:xfrm>
          <a:prstGeom prst="rect">
            <a:avLst/>
          </a:prstGeom>
        </p:spPr>
      </p:pic>
    </p:spTree>
    <p:extLst>
      <p:ext uri="{BB962C8B-B14F-4D97-AF65-F5344CB8AC3E}">
        <p14:creationId xmlns:p14="http://schemas.microsoft.com/office/powerpoint/2010/main" val="1615766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0022" r="20022"/>
          <a:stretch>
            <a:fillRect/>
          </a:stretch>
        </p:blipFill>
        <p:spPr/>
      </p:pic>
      <p:sp>
        <p:nvSpPr>
          <p:cNvPr id="3" name="Text Placeholder 2"/>
          <p:cNvSpPr>
            <a:spLocks noGrp="1"/>
          </p:cNvSpPr>
          <p:nvPr>
            <p:ph type="body" sz="quarter" idx="16"/>
          </p:nvPr>
        </p:nvSpPr>
        <p:spPr>
          <a:xfrm>
            <a:off x="4867275" y="2164461"/>
            <a:ext cx="4019550" cy="814582"/>
          </a:xfrm>
        </p:spPr>
        <p:txBody>
          <a:bodyPr/>
          <a:lstStyle/>
          <a:p>
            <a:pPr marL="0" indent="0" algn="ctr">
              <a:buNone/>
            </a:pPr>
            <a:r>
              <a:rPr lang="en-US" dirty="0" smtClean="0"/>
              <a:t>F12 against IE anywhere (locally..)</a:t>
            </a:r>
            <a:endParaRPr lang="en-US" dirty="0"/>
          </a:p>
        </p:txBody>
      </p:sp>
      <p:sp>
        <p:nvSpPr>
          <p:cNvPr id="5" name="Text Placeholder 1"/>
          <p:cNvSpPr txBox="1">
            <a:spLocks/>
          </p:cNvSpPr>
          <p:nvPr/>
        </p:nvSpPr>
        <p:spPr>
          <a:xfrm>
            <a:off x="4977514" y="3096630"/>
            <a:ext cx="3799072" cy="204671"/>
          </a:xfrm>
          <a:prstGeom prst="rect">
            <a:avLst/>
          </a:prstGeom>
        </p:spPr>
        <p:txBody>
          <a:bodyPr vert="horz" wrap="square"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dirty="0" smtClean="0"/>
              <a:t>C:\Windows\System32\F12\F12Chooser.exe</a:t>
            </a:r>
          </a:p>
        </p:txBody>
      </p:sp>
    </p:spTree>
    <p:extLst>
      <p:ext uri="{BB962C8B-B14F-4D97-AF65-F5344CB8AC3E}">
        <p14:creationId xmlns:p14="http://schemas.microsoft.com/office/powerpoint/2010/main" val="257095773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lor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3.xml><?xml version="1.0" encoding="utf-8"?>
<a:theme xmlns:a="http://schemas.openxmlformats.org/drawingml/2006/main" name="Photography">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Read-Only]" id="{4858BAC4-4F60-4EBB-9B45-4A9EE5840733}" vid="{EEE94EB1-FFA0-4413-83B2-97A88F7E836D}"/>
    </a:ext>
  </a:extLst>
</a:theme>
</file>

<file path=ppt/theme/theme5.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Read-Only]" id="{4858BAC4-4F60-4EBB-9B45-4A9EE5840733}" vid="{03EAB245-824B-4D29-95F8-5674E8B07FB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BBFE9869EFFF4ABDBAD83441EC879E" ma:contentTypeVersion="3" ma:contentTypeDescription="Create a new document." ma:contentTypeScope="" ma:versionID="446170a276a7ca7e748e592c46dcd736">
  <xsd:schema xmlns:xsd="http://www.w3.org/2001/XMLSchema" xmlns:xs="http://www.w3.org/2001/XMLSchema" xmlns:p="http://schemas.microsoft.com/office/2006/metadata/properties" xmlns:ns2="5afe31e8-a1d3-4aba-b752-2ab34dcd3f4c" targetNamespace="http://schemas.microsoft.com/office/2006/metadata/properties" ma:root="true" ma:fieldsID="8e112d73de8a2cc4089580a286b94702" ns2:_="">
    <xsd:import namespace="5afe31e8-a1d3-4aba-b752-2ab34dcd3f4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e31e8-a1d3-4aba-b752-2ab34dcd3f4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afe31e8-a1d3-4aba-b752-2ab34dcd3f4c">
      <UserInfo>
        <DisplayName/>
        <AccountId xsi:nil="true"/>
        <AccountType/>
      </UserInfo>
    </SharedWithUsers>
  </documentManagement>
</p:properties>
</file>

<file path=customXml/itemProps1.xml><?xml version="1.0" encoding="utf-8"?>
<ds:datastoreItem xmlns:ds="http://schemas.openxmlformats.org/officeDocument/2006/customXml" ds:itemID="{D537CB07-919B-4E25-B5A5-4DE24685DD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fe31e8-a1d3-4aba-b752-2ab34dcd3f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7831A5-1732-4A1E-B1A6-E728E1716582}">
  <ds:schemaRefs>
    <ds:schemaRef ds:uri="http://schemas.microsoft.com/sharepoint/v3/contenttype/forms"/>
  </ds:schemaRefs>
</ds:datastoreItem>
</file>

<file path=customXml/itemProps3.xml><?xml version="1.0" encoding="utf-8"?>
<ds:datastoreItem xmlns:ds="http://schemas.openxmlformats.org/officeDocument/2006/customXml" ds:itemID="{25AB18E5-4343-4E62-90ED-3D698B0CB22B}">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5afe31e8-a1d3-4aba-b752-2ab34dcd3f4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WIN_Template_16x9_061312 2.potx</Template>
  <TotalTime>0</TotalTime>
  <Words>652</Words>
  <Application>Microsoft Office PowerPoint</Application>
  <PresentationFormat>On-screen Show (16:9)</PresentationFormat>
  <Paragraphs>131</Paragraphs>
  <Slides>45</Slides>
  <Notes>4</Notes>
  <HiddenSlides>27</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45</vt:i4>
      </vt:variant>
    </vt:vector>
  </HeadingPairs>
  <TitlesOfParts>
    <vt:vector size="59" baseType="lpstr">
      <vt:lpstr>ＭＳ Ｐゴシック</vt:lpstr>
      <vt:lpstr>Arial</vt:lpstr>
      <vt:lpstr>Avenir LT Pro 45 Book</vt:lpstr>
      <vt:lpstr>Calibri</vt:lpstr>
      <vt:lpstr>Consolas</vt:lpstr>
      <vt:lpstr>Courier New</vt:lpstr>
      <vt:lpstr>Lucida Grande</vt:lpstr>
      <vt:lpstr>Segoe UI</vt:lpstr>
      <vt:lpstr>Segoe UI Light</vt:lpstr>
      <vt:lpstr>Color Background</vt:lpstr>
      <vt:lpstr>White Background</vt:lpstr>
      <vt:lpstr>Photography</vt:lpstr>
      <vt:lpstr>5-30629_Build_Template_WHITE</vt:lpstr>
      <vt:lpstr>5-30629_Build_Template_DARK BLUE</vt:lpstr>
      <vt:lpstr>PowerPoint Presentation</vt:lpstr>
      <vt:lpstr>What’s new in F12 for Project Spartan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2012-07-09T15:30:50Z</dcterms:created>
  <dcterms:modified xsi:type="dcterms:W3CDTF">2015-04-25T23:04:26Z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0x0101004DBBFE9869EFFF4ABDBAD83441EC879E</vt:lpwstr>
  </property>
  <property fmtid="{D5CDD505-2E9C-101B-9397-08002B2CF9AE}" pid="3" name="TaxKeyword">
    <vt:lpwstr/>
  </property>
</Properties>
</file>